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6"/>
  </p:notesMasterIdLst>
  <p:sldIdLst>
    <p:sldId id="256" r:id="rId2"/>
    <p:sldId id="553" r:id="rId3"/>
    <p:sldId id="355" r:id="rId4"/>
    <p:sldId id="562" r:id="rId5"/>
    <p:sldId id="528" r:id="rId6"/>
    <p:sldId id="425" r:id="rId7"/>
    <p:sldId id="563" r:id="rId8"/>
    <p:sldId id="565" r:id="rId9"/>
    <p:sldId id="475" r:id="rId10"/>
    <p:sldId id="474" r:id="rId11"/>
    <p:sldId id="448" r:id="rId12"/>
    <p:sldId id="426" r:id="rId13"/>
    <p:sldId id="435" r:id="rId14"/>
    <p:sldId id="436" r:id="rId15"/>
    <p:sldId id="478" r:id="rId16"/>
    <p:sldId id="523" r:id="rId17"/>
    <p:sldId id="477" r:id="rId18"/>
    <p:sldId id="479" r:id="rId19"/>
    <p:sldId id="476" r:id="rId20"/>
    <p:sldId id="520" r:id="rId21"/>
    <p:sldId id="437" r:id="rId22"/>
    <p:sldId id="438" r:id="rId23"/>
    <p:sldId id="420" r:id="rId24"/>
    <p:sldId id="415" r:id="rId25"/>
    <p:sldId id="413" r:id="rId26"/>
    <p:sldId id="414" r:id="rId27"/>
    <p:sldId id="471" r:id="rId28"/>
    <p:sldId id="469" r:id="rId29"/>
    <p:sldId id="470" r:id="rId30"/>
    <p:sldId id="467" r:id="rId31"/>
    <p:sldId id="427" r:id="rId32"/>
    <p:sldId id="484" r:id="rId33"/>
    <p:sldId id="485" r:id="rId34"/>
    <p:sldId id="486" r:id="rId35"/>
    <p:sldId id="489" r:id="rId36"/>
    <p:sldId id="583" r:id="rId37"/>
    <p:sldId id="584" r:id="rId38"/>
    <p:sldId id="521" r:id="rId39"/>
    <p:sldId id="530" r:id="rId40"/>
    <p:sldId id="529" r:id="rId41"/>
    <p:sldId id="492" r:id="rId42"/>
    <p:sldId id="483" r:id="rId43"/>
    <p:sldId id="531" r:id="rId44"/>
    <p:sldId id="532"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29" autoAdjust="0"/>
    <p:restoredTop sz="69207" autoAdjust="0"/>
  </p:normalViewPr>
  <p:slideViewPr>
    <p:cSldViewPr snapToGrid="0">
      <p:cViewPr varScale="1">
        <p:scale>
          <a:sx n="50" d="100"/>
          <a:sy n="50" d="100"/>
        </p:scale>
        <p:origin x="1824" y="42"/>
      </p:cViewPr>
      <p:guideLst>
        <p:guide orient="horz" pos="2160"/>
        <p:guide pos="3840"/>
      </p:guideLst>
    </p:cSldViewPr>
  </p:slideViewPr>
  <p:notesTextViewPr>
    <p:cViewPr>
      <p:scale>
        <a:sx n="75" d="100"/>
        <a:sy n="75"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08F6E5-ABA0-453A-9EBA-59CCBD4D420D}" type="datetimeFigureOut">
              <a:rPr lang="en-US" smtClean="0"/>
              <a:t>10/17/2018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277D4C-1F68-4708-B271-830A4DFB460F}" type="slidenum">
              <a:rPr lang="en-US" smtClean="0"/>
              <a:t>‹#›</a:t>
            </a:fld>
            <a:endParaRPr lang="en-US" dirty="0"/>
          </a:p>
        </p:txBody>
      </p:sp>
    </p:spTree>
    <p:extLst>
      <p:ext uri="{BB962C8B-B14F-4D97-AF65-F5344CB8AC3E}">
        <p14:creationId xmlns:p14="http://schemas.microsoft.com/office/powerpoint/2010/main" val="1324941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sloansportsconference.com/wp-content/uploads/2013/Going%20for%20Three%20Predicting%20the%20Likelihood%20of%20Field%20Goal%20Success%20with%20Logistic%20Regression.pdf"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www.sloansportsconference.com/?p=10200"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sloansportsconference.com/wp-content/uploads/2013/Going%20for%20Three%20Predicting%20the%20Likelihood%20of%20Field%20Goal%20Success%20with%20Logistic%20Regression.pdf"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www.sloansportsconference.com/?p=10200"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mailto:drdaveschrader@gmail.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a:t>
            </a:fld>
            <a:endParaRPr lang="en-US" dirty="0"/>
          </a:p>
        </p:txBody>
      </p:sp>
    </p:spTree>
    <p:extLst>
      <p:ext uri="{BB962C8B-B14F-4D97-AF65-F5344CB8AC3E}">
        <p14:creationId xmlns:p14="http://schemas.microsoft.com/office/powerpoint/2010/main" val="585348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 great example from the book (also articles online) in which they used the data to figure out umpire bias.  Is the umpire influenced by crowd noise to “help” the home team?  Ask the students what other factors could impact the calls.  By analyzing the data, the authors found that the area of the strike box “magically” changes, depending not on the crowd but on the count.  If there are 3 balls and one strike, then somehow the strike zone expands (so there is a higher probability of calling a strike instead of letting the batter walk). Conversely, if it is a 1-2 count (one ball, two strikes), then somehow the strike zone shrinks, so it is more likely that a ball is called instead of calling the batter out.  In general, the bias is in favor of keeping the player at the bat.  Students might want to buy and read this entertaining book, because this is just one of many, many examples. </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10</a:t>
            </a:fld>
            <a:endParaRPr lang="en-US" dirty="0"/>
          </a:p>
        </p:txBody>
      </p:sp>
    </p:spTree>
    <p:extLst>
      <p:ext uri="{BB962C8B-B14F-4D97-AF65-F5344CB8AC3E}">
        <p14:creationId xmlns:p14="http://schemas.microsoft.com/office/powerpoint/2010/main" val="513679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wrap up baseball with this example research paper from the MIT Sloan Sports Analytics Conference.  Researchers at Booz Allen Hamilton created a machine learning model that successfully predicts the next pitch.  Students can access this paper online as a homework assignment.</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11</a:t>
            </a:fld>
            <a:endParaRPr lang="en-US" dirty="0"/>
          </a:p>
        </p:txBody>
      </p:sp>
    </p:spTree>
    <p:extLst>
      <p:ext uri="{BB962C8B-B14F-4D97-AF65-F5344CB8AC3E}">
        <p14:creationId xmlns:p14="http://schemas.microsoft.com/office/powerpoint/2010/main" val="1183614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move to basketball, which probably is the 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most sophisticated (or perhaps even the most sophisticated) user of sports analytics.  Baseball is slower moving and there is more of a focus on individual players, whereas basketball is fluid, requiring video analytics, and the team dynamics of 10 people moving (with variable offense and defense) makes this a very fruitful area for advanced analytics.  It’s also an intense area for health and injury analytics because the season is long, the number of games is very high, and travel/fatigue/time zones are also a factor that can influence player and team performance. </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12</a:t>
            </a:fld>
            <a:endParaRPr lang="en-US" dirty="0"/>
          </a:p>
        </p:txBody>
      </p:sp>
    </p:spTree>
    <p:extLst>
      <p:ext uri="{BB962C8B-B14F-4D97-AF65-F5344CB8AC3E}">
        <p14:creationId xmlns:p14="http://schemas.microsoft.com/office/powerpoint/2010/main" val="3683836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2013, the National Basketball League installed cameras in all the arenas and make the game film available to all the teams.  The system is built by a company called STATS and it’s called STATS SportVu.  It’s not public (like the baseball database).   This trend is also happening in pro football, lagging by a year.  But it’s a phenomenon that’s also happening at the college and high school level. By putting game film up on shared websites (“the cloud”), teams decrease the effort/cost of doing all this individually.  There is a website called Hulu for high school game film, for example. </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13</a:t>
            </a:fld>
            <a:endParaRPr lang="en-US" dirty="0"/>
          </a:p>
        </p:txBody>
      </p:sp>
    </p:spTree>
    <p:extLst>
      <p:ext uri="{BB962C8B-B14F-4D97-AF65-F5344CB8AC3E}">
        <p14:creationId xmlns:p14="http://schemas.microsoft.com/office/powerpoint/2010/main" val="1190689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also http://grantland.com/features/how-lebron-james-transformed-game-become-highly-efficient-scoring-machine/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visual from Grantland (a key magazine that covers basketball) shows what you can do with the information from each game.  This is a shot analytic that shows, for a particular player, the spots on the court from which he shoots.  You can see that LeBron James (who plays for the Cleveland Cavaliers) often shoots the ball near the basket (at the bottom of the picture). But it’s also noteworthy that he tends to like to “go left” when he dribbles down the court – which may be valuable information for a defender, especially if the percent of shots he makes on the left (41%) is higher than when he on the right (32%).</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14</a:t>
            </a:fld>
            <a:endParaRPr lang="en-US" dirty="0"/>
          </a:p>
        </p:txBody>
      </p:sp>
    </p:spTree>
    <p:extLst>
      <p:ext uri="{BB962C8B-B14F-4D97-AF65-F5344CB8AC3E}">
        <p14:creationId xmlns:p14="http://schemas.microsoft.com/office/powerpoint/2010/main" val="3742122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landmark paper that students should read which takes analytics to an even higher level. Based on a research paper by Harvard, a new metric called “Expected Point Value” can be computed based on offensive player positions, their history of shot-making, the distances to the defenders, etc.  While this is all calculated “after the fact”, it can be used by coaches to go back through game film and show players the likely outcome of their shooting vs. the passing the ball to a teammate.  Mapping the video to dots representing players, and then annotating various actions and their expected point values is a key visual for any offensive play. The sequence concludes with an example of the last shot of a game where the player passed instead of taking a shot – which was the correct thing to do.   You should definitely have students read the Grantland paper and/or the research paper online so they learn more about this kind of analytic (which will be repeated shortly when we get to hockey).</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15</a:t>
            </a:fld>
            <a:endParaRPr lang="en-US" dirty="0"/>
          </a:p>
        </p:txBody>
      </p:sp>
    </p:spTree>
    <p:extLst>
      <p:ext uri="{BB962C8B-B14F-4D97-AF65-F5344CB8AC3E}">
        <p14:creationId xmlns:p14="http://schemas.microsoft.com/office/powerpoint/2010/main" val="1305879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landmark paper that students should read which takes analytics to an even higher level. Based on a research paper by Harvard, a new metric called “Expected Point Value” can be computed based on offensive player positions, their history of shot-making, the distances to the defenders, etc.  While this is all calculated “after the fact”, it can be used by coaches to go back through game film and show players the likely outcome of their shooting vs. the passing the ball to a teammate.  Mapping the video to dots representing players, and then annotating various actions and their expected point values is a key visual for any offensive play. The sequence concludes with an example of the last shot of a game where the player passed instead of taking a shot – which was the correct thing to do.   You should definitely have students read the Grantland paper and/or the research paper online so they learn more about this kind of analytic (which will be repeated shortly when we get to hockey).</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16</a:t>
            </a:fld>
            <a:endParaRPr lang="en-US" dirty="0"/>
          </a:p>
        </p:txBody>
      </p:sp>
    </p:spTree>
    <p:extLst>
      <p:ext uri="{BB962C8B-B14F-4D97-AF65-F5344CB8AC3E}">
        <p14:creationId xmlns:p14="http://schemas.microsoft.com/office/powerpoint/2010/main" val="4123651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there is a landmark paper that students should read which takes analytics to an even higher level. Based on a research paper by Harvard, a new metric called “Expected Point Value” can be computed based on offensive player positions, their history of shot-making, the distances to the defenders, etc.  While this is all calculated “after the fact”, it can be used by coaches to go back through game film and show players the likely outcome of their shooting vs. the passing the ball to a teammate.  Mapping the video to dots representing players, and then annotating various actions and their expected point values is a key visual for any offensive play. The sequence concludes with an example of the last shot of a game where the player passed instead of taking a shot – which was the correct thing to do.   You should definitely have students read the Grantland paper and/or the research paper online so they learn more about this kind of analytic (which will be repeated shortly when we get to hockey).</a:t>
            </a:r>
          </a:p>
        </p:txBody>
      </p:sp>
      <p:sp>
        <p:nvSpPr>
          <p:cNvPr id="4" name="Slide Number Placeholder 3"/>
          <p:cNvSpPr>
            <a:spLocks noGrp="1"/>
          </p:cNvSpPr>
          <p:nvPr>
            <p:ph type="sldNum" sz="quarter" idx="10"/>
          </p:nvPr>
        </p:nvSpPr>
        <p:spPr/>
        <p:txBody>
          <a:bodyPr/>
          <a:lstStyle/>
          <a:p>
            <a:fld id="{E7277D4C-1F68-4708-B271-830A4DFB460F}" type="slidenum">
              <a:rPr lang="en-US" smtClean="0"/>
              <a:t>17</a:t>
            </a:fld>
            <a:endParaRPr lang="en-US" dirty="0"/>
          </a:p>
        </p:txBody>
      </p:sp>
    </p:spTree>
    <p:extLst>
      <p:ext uri="{BB962C8B-B14F-4D97-AF65-F5344CB8AC3E}">
        <p14:creationId xmlns:p14="http://schemas.microsoft.com/office/powerpoint/2010/main" val="3279219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landmark paper that students should read which takes analytics to an even higher level. Based on a research paper by Harvard, a new metric called “Expected Point Value” can be computed based on offensive player positions, their history of shot-making, the distances to the defenders, etc.  While this is all calculated “after the fact”, it can be used by coaches to go back through game film and show players the likely outcome of their shooting vs. the passing the ball to a teammate.  Mapping the video to dots representing players, and then annotating various actions and their expected point values is a key visual for any offensive play. The sequence concludes with an example of the last shot of a game where the player passed instead of taking a shot – which was the correct thing to do.   You should definitely have students read the Grantland paper and/or the research paper online so they learn more about this kind of analytic (which will be repeated shortly when we get to hockey).</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18</a:t>
            </a:fld>
            <a:endParaRPr lang="en-US" dirty="0"/>
          </a:p>
        </p:txBody>
      </p:sp>
    </p:spTree>
    <p:extLst>
      <p:ext uri="{BB962C8B-B14F-4D97-AF65-F5344CB8AC3E}">
        <p14:creationId xmlns:p14="http://schemas.microsoft.com/office/powerpoint/2010/main" val="93487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http://grantland.com/features/expected-value-possession-nba-analytics/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landmark paper that students should read which takes analytics to an even higher level. Based on a research paper by Harvard, a new metric called “Expected Point Value” can be computed based on offensive player positions, their history of shot-making, the distances to the defenders, etc.  While this is all calculated “after the fact”, it can be used by coaches to go back through game film and show players the likely outcome of their shooting vs. the passing the ball to a teammate.  Mapping the video to dots representing players, and then annotating various actions and their expected point values is a key visual for any offensive play. The sequence concludes with an example of the last shot of a game where the player passed instead of taking a shot – which was the correct thing to do.   You should definitely have students read the Grantland paper and/or the research paper online so they learn more about this kind of analytic (which will be repeated shortly when we get to hockey).</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19</a:t>
            </a:fld>
            <a:endParaRPr lang="en-US" dirty="0"/>
          </a:p>
        </p:txBody>
      </p:sp>
    </p:spTree>
    <p:extLst>
      <p:ext uri="{BB962C8B-B14F-4D97-AF65-F5344CB8AC3E}">
        <p14:creationId xmlns:p14="http://schemas.microsoft.com/office/powerpoint/2010/main" val="279682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7277D4C-1F68-4708-B271-830A4DFB460F}" type="slidenum">
              <a:rPr lang="en-US" smtClean="0"/>
              <a:t>2</a:t>
            </a:fld>
            <a:endParaRPr lang="en-US" dirty="0"/>
          </a:p>
        </p:txBody>
      </p:sp>
    </p:spTree>
    <p:extLst>
      <p:ext uri="{BB962C8B-B14F-4D97-AF65-F5344CB8AC3E}">
        <p14:creationId xmlns:p14="http://schemas.microsoft.com/office/powerpoint/2010/main" val="3036218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shows an example of competitive analytics for basketball.  Who guards who, and how effectively, is something that coaches and players need to know.  Like the previous example, there is an associated research paper for students who might want to study this at a deeper level.  </a:t>
            </a:r>
          </a:p>
          <a:p>
            <a:endParaRPr lang="en-US" sz="1100" dirty="0"/>
          </a:p>
        </p:txBody>
      </p:sp>
      <p:sp>
        <p:nvSpPr>
          <p:cNvPr id="4" name="Slide Number Placeholder 3"/>
          <p:cNvSpPr>
            <a:spLocks noGrp="1"/>
          </p:cNvSpPr>
          <p:nvPr>
            <p:ph type="sldNum" sz="quarter" idx="10"/>
          </p:nvPr>
        </p:nvSpPr>
        <p:spPr/>
        <p:txBody>
          <a:bodyPr/>
          <a:lstStyle/>
          <a:p>
            <a:fld id="{E7277D4C-1F68-4708-B271-830A4DFB460F}" type="slidenum">
              <a:rPr lang="en-US" smtClean="0"/>
              <a:t>20</a:t>
            </a:fld>
            <a:endParaRPr lang="en-US" dirty="0"/>
          </a:p>
        </p:txBody>
      </p:sp>
    </p:spTree>
    <p:extLst>
      <p:ext uri="{BB962C8B-B14F-4D97-AF65-F5344CB8AC3E}">
        <p14:creationId xmlns:p14="http://schemas.microsoft.com/office/powerpoint/2010/main" val="288082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Duke is a powerhouse college basketball team.  As you might expect, anything that the pros are doing will eventually move down to the college (and ultimately, high school) level.  In this case (which I heard about at the MIT SSAC 2015 event), the Duke Basketball team bought and installed SportVu for their arena and is now analyzing the data.  What’s very interesting is that they have made doing the analytics a university-wide activity, engaging business school students as well as computer science students to help with the analytics.  They even engage their fans by providing data to them, too!  Students might want to take a look at the cited Duke online information as a homework assignment.</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21</a:t>
            </a:fld>
            <a:endParaRPr lang="en-US" dirty="0"/>
          </a:p>
        </p:txBody>
      </p:sp>
    </p:spTree>
    <p:extLst>
      <p:ext uri="{BB962C8B-B14F-4D97-AF65-F5344CB8AC3E}">
        <p14:creationId xmlns:p14="http://schemas.microsoft.com/office/powerpoint/2010/main" val="646075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on the panel I took.  This is a great idea that might drive your business school’s collaboration with your sports teams. Good discussion topic for</a:t>
            </a:r>
            <a:r>
              <a:rPr lang="en-US" baseline="0" dirty="0"/>
              <a:t> the class – what could you do to help? </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22</a:t>
            </a:fld>
            <a:endParaRPr lang="en-US" dirty="0"/>
          </a:p>
        </p:txBody>
      </p:sp>
    </p:spTree>
    <p:extLst>
      <p:ext uri="{BB962C8B-B14F-4D97-AF65-F5344CB8AC3E}">
        <p14:creationId xmlns:p14="http://schemas.microsoft.com/office/powerpoint/2010/main" val="2638267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next sport is football, which I would put in the #3 position in terms of maturity (maybe tied with, or even behind soccer in Europe).  There are some important differences to the other sports.  The number of players (11 on 11) is higher than basketball (5 on 5), and there are far, far fewer games than teams in the MLB or NBA play. Also the play is more “violent” so there are many more opportunities for injuries and concussions, a hot topic of discussion and headlines.  So the league is using analytics to make improvements in player safety.  The rate of adoption varies across the different teams (you can go back to the ESPN article rating proficiency as a reference point). </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23</a:t>
            </a:fld>
            <a:endParaRPr lang="en-US" dirty="0"/>
          </a:p>
        </p:txBody>
      </p:sp>
    </p:spTree>
    <p:extLst>
      <p:ext uri="{BB962C8B-B14F-4D97-AF65-F5344CB8AC3E}">
        <p14:creationId xmlns:p14="http://schemas.microsoft.com/office/powerpoint/2010/main" val="893885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a:t>
            </a:r>
            <a:r>
              <a:rPr lang="en-US" baseline="0" dirty="0"/>
              <a:t> also http</a:t>
            </a:r>
            <a:r>
              <a:rPr lang="en-US" dirty="0"/>
              <a:t>://espn.go.com/blog/nflnation/post/_/id/162624/inside-slant-endless-possibilities-for-nfls-next-gen-stats (more recent article)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ESPN televises many of the pro games, and they are interested in analytics for fan engagement reasons.  They are developing “Next Gen Stats” as illustrated that will show, during instant replay, not just the routes that players ran, but also new information like how fast they were running, what the distances and closing speeds of defenders are, etc. </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24</a:t>
            </a:fld>
            <a:endParaRPr lang="en-US" dirty="0"/>
          </a:p>
        </p:txBody>
      </p:sp>
    </p:spTree>
    <p:extLst>
      <p:ext uri="{BB962C8B-B14F-4D97-AF65-F5344CB8AC3E}">
        <p14:creationId xmlns:p14="http://schemas.microsoft.com/office/powerpoint/2010/main" val="1748571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they are able to do this because of a tech company called Zebra.  They originated the idea of putting RFID tags on merchandise and tracking it through the supply chain.  They have formed a new business unit which works with NFL teams to put RFID tags under the shoulder pads, and with the use of sensors at multiple points in the stadiums, can gather player movement and speed information in real-time, for use with instant replay.  The trials of this in 2014 with a handful of teams were successful so there will be a full rollout in fall 2015. Students might want to read the associated articles. </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25</a:t>
            </a:fld>
            <a:endParaRPr lang="en-US" dirty="0"/>
          </a:p>
        </p:txBody>
      </p:sp>
    </p:spTree>
    <p:extLst>
      <p:ext uri="{BB962C8B-B14F-4D97-AF65-F5344CB8AC3E}">
        <p14:creationId xmlns:p14="http://schemas.microsoft.com/office/powerpoint/2010/main" val="717535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sz="1200" kern="1200" dirty="0">
                <a:solidFill>
                  <a:schemeClr val="tx1"/>
                </a:solidFill>
                <a:effectLst/>
                <a:latin typeface="+mn-lt"/>
                <a:ea typeface="+mn-ea"/>
                <a:cs typeface="+mn-cs"/>
              </a:rPr>
              <a:t>they are able to do this because of a tech company called Zebra.  They originated the idea of putting RFID tags on merchandise and tracking it through the supply chain.  They have formed a new business unit which works with NFL teams to put RFID tags under the shoulder pads, and with the use of sensors at multiple points in the stadiums, can gather player movement and speed information in real-time, for use with instant replay.  The trials of this in 2014 with a handful of teams were successful so there will be a full rollout in fall 2015. Students might want to read the associated articles. </a:t>
            </a:r>
          </a:p>
          <a:p>
            <a:r>
              <a:rPr lang="en-US" dirty="0"/>
              <a:t>//www.fastcolabs.com/3033808/the-nfl-announces-its-tracking-rfid-chips-on-every-player-for-2014</a:t>
            </a:r>
          </a:p>
        </p:txBody>
      </p:sp>
      <p:sp>
        <p:nvSpPr>
          <p:cNvPr id="4" name="Slide Number Placeholder 3"/>
          <p:cNvSpPr>
            <a:spLocks noGrp="1"/>
          </p:cNvSpPr>
          <p:nvPr>
            <p:ph type="sldNum" sz="quarter" idx="10"/>
          </p:nvPr>
        </p:nvSpPr>
        <p:spPr/>
        <p:txBody>
          <a:bodyPr/>
          <a:lstStyle/>
          <a:p>
            <a:fld id="{E7277D4C-1F68-4708-B271-830A4DFB460F}" type="slidenum">
              <a:rPr lang="en-US" smtClean="0"/>
              <a:t>26</a:t>
            </a:fld>
            <a:endParaRPr lang="en-US" dirty="0"/>
          </a:p>
        </p:txBody>
      </p:sp>
    </p:spTree>
    <p:extLst>
      <p:ext uri="{BB962C8B-B14F-4D97-AF65-F5344CB8AC3E}">
        <p14:creationId xmlns:p14="http://schemas.microsoft.com/office/powerpoint/2010/main" val="1079140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Going for 3 – a field goal in football can be kicked by the offensive team at any point and will count as 3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example shows how an analytic model was built to determine which of many factors determine the success of field goal kicking.  </a:t>
            </a:r>
          </a:p>
          <a:p>
            <a:r>
              <a:rPr lang="en-US" dirty="0">
                <a:hlinkClick r:id="rId3"/>
              </a:rPr>
              <a:t>Paper: http://www.sloansportsconference.com/wp-content/uploads/2013/Going%20for%20Three%20Predicting%20the%20Likelihood%20of%20Field%20Goal%20Success%20with%20Logistic%20Regression.pdf</a:t>
            </a:r>
            <a:r>
              <a:rPr lang="en-US" dirty="0"/>
              <a:t> </a:t>
            </a:r>
          </a:p>
          <a:p>
            <a:r>
              <a:rPr lang="en-US" dirty="0">
                <a:hlinkClick r:id="rId4"/>
              </a:rPr>
              <a:t>Video http://www.sloansportsconference.com/?p=10200</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27</a:t>
            </a:fld>
            <a:endParaRPr lang="en-US" dirty="0"/>
          </a:p>
        </p:txBody>
      </p:sp>
    </p:spTree>
    <p:extLst>
      <p:ext uri="{BB962C8B-B14F-4D97-AF65-F5344CB8AC3E}">
        <p14:creationId xmlns:p14="http://schemas.microsoft.com/office/powerpoint/2010/main" val="3968578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list of many of the factors.  Distance from the field goal, obvious, but do environmental factors like temperature, and weather like rain or snow matter?  How about whether they are playing on grass or artificial turf?  At an elevation like “Mile High” Denver vs. Miami?  And does wind matter?   And what about the psychological factors – like whether it is a regular game or a playoff game?  Does home vs. away field matter? Crowd noise?  Does “icing the kicker” (taking a timeout to cause the field goal kicker to have to “think about” the kick) matter?  This is an animated slide – you can have some fun asking the students to guess which factors predict field goal success, then show them the (hopefully surprising) result of the model.  On the last page, it shows in a very practical way that the decision a coach makes depends on the stadium – some are notoriously hard or easy with regard to field goals.</a:t>
            </a:r>
          </a:p>
          <a:p>
            <a:endParaRPr lang="en-US" dirty="0"/>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28</a:t>
            </a:fld>
            <a:endParaRPr lang="en-US" dirty="0"/>
          </a:p>
        </p:txBody>
      </p:sp>
    </p:spTree>
    <p:extLst>
      <p:ext uri="{BB962C8B-B14F-4D97-AF65-F5344CB8AC3E}">
        <p14:creationId xmlns:p14="http://schemas.microsoft.com/office/powerpoint/2010/main" val="2134478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Paper: http://www.sloansportsconference.com/wp-content/uploads/2013/Going%20for%20Three%20Predicting%20the%20Likelihood%20of%20Field%20Goal%20Success%20with%20Logistic%20Regression.pdf</a:t>
            </a:r>
            <a:r>
              <a:rPr lang="en-US" dirty="0"/>
              <a:t> </a:t>
            </a:r>
          </a:p>
          <a:p>
            <a:r>
              <a:rPr lang="en-US" dirty="0">
                <a:hlinkClick r:id="rId4"/>
              </a:rPr>
              <a:t>Video http://www.sloansportsconference.com/?p=10200</a:t>
            </a:r>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page shows in a very practical way that the decision a coach makes depends on the stadium – some are notoriously hard or easy with regard to field goals.</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29</a:t>
            </a:fld>
            <a:endParaRPr lang="en-US" dirty="0"/>
          </a:p>
        </p:txBody>
      </p:sp>
    </p:spTree>
    <p:extLst>
      <p:ext uri="{BB962C8B-B14F-4D97-AF65-F5344CB8AC3E}">
        <p14:creationId xmlns:p14="http://schemas.microsoft.com/office/powerpoint/2010/main" val="866629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Module 4 – Team Operations (PowerPoint)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Provided by Dr. Dave Schrader, </a:t>
            </a:r>
            <a:r>
              <a:rPr lang="en-US" sz="1200" u="sng" kern="1200" dirty="0">
                <a:solidFill>
                  <a:schemeClr val="tx1"/>
                </a:solidFill>
                <a:effectLst/>
                <a:latin typeface="+mn-lt"/>
                <a:ea typeface="+mn-ea"/>
                <a:cs typeface="+mn-cs"/>
                <a:hlinkClick r:id="rId3"/>
              </a:rPr>
              <a:t>drdaveschrader@gmail.com</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Motivation:</a:t>
            </a:r>
            <a:r>
              <a:rPr lang="en-US" sz="1200" kern="1200" dirty="0">
                <a:solidFill>
                  <a:schemeClr val="tx1"/>
                </a:solidFill>
                <a:effectLst/>
                <a:latin typeface="+mn-lt"/>
                <a:ea typeface="+mn-ea"/>
                <a:cs typeface="+mn-cs"/>
              </a:rPr>
              <a:t> The purpose of this module is to show students a variety of examples across 5 major sports so they understand the state of analytics use for team operations.</a:t>
            </a:r>
          </a:p>
          <a:p>
            <a:r>
              <a:rPr lang="en-US" sz="1200" kern="1200" dirty="0">
                <a:solidFill>
                  <a:schemeClr val="tx1"/>
                </a:solidFill>
                <a:effectLst/>
                <a:latin typeface="+mn-lt"/>
                <a:ea typeface="+mn-ea"/>
                <a:cs typeface="+mn-cs"/>
              </a:rPr>
              <a:t>The educational goals for this module include:</a:t>
            </a:r>
          </a:p>
          <a:p>
            <a:pPr lvl="0"/>
            <a:r>
              <a:rPr lang="en-US" sz="1200" kern="1200" dirty="0">
                <a:solidFill>
                  <a:schemeClr val="tx1"/>
                </a:solidFill>
                <a:effectLst/>
                <a:latin typeface="+mn-lt"/>
                <a:ea typeface="+mn-ea"/>
                <a:cs typeface="+mn-cs"/>
              </a:rPr>
              <a:t>Students should be able to define “Team Operations analytics”, which focus on player, trainer, and coach uses of analytics. With the advent of wearables and video, the sports analytics field is about to make quantum strides, so this topic is “hot”.</a:t>
            </a:r>
          </a:p>
          <a:p>
            <a:pPr lvl="0"/>
            <a:r>
              <a:rPr lang="en-US" sz="1200" kern="1200" dirty="0">
                <a:solidFill>
                  <a:schemeClr val="tx1"/>
                </a:solidFill>
                <a:effectLst/>
                <a:latin typeface="+mn-lt"/>
                <a:ea typeface="+mn-ea"/>
                <a:cs typeface="+mn-cs"/>
              </a:rPr>
              <a:t>Students should become aware through the examples of the state of the art in each of the 5 major sports and recall at least one example for each sport.</a:t>
            </a:r>
          </a:p>
          <a:p>
            <a:pPr lvl="0"/>
            <a:r>
              <a:rPr lang="en-US" sz="1200" kern="1200" dirty="0">
                <a:solidFill>
                  <a:schemeClr val="tx1"/>
                </a:solidFill>
                <a:effectLst/>
                <a:latin typeface="+mn-lt"/>
                <a:ea typeface="+mn-ea"/>
                <a:cs typeface="+mn-cs"/>
              </a:rPr>
              <a:t>Students should be able to go discover more team operations examples online about decision-making with data and analytics for their favorite sport (including sports not covered in this module)</a:t>
            </a:r>
          </a:p>
          <a:p>
            <a:r>
              <a:rPr lang="en-US" sz="1200" kern="1200" dirty="0">
                <a:solidFill>
                  <a:schemeClr val="tx1"/>
                </a:solidFill>
                <a:effectLst/>
                <a:latin typeface="+mn-lt"/>
                <a:ea typeface="+mn-ea"/>
                <a:cs typeface="+mn-cs"/>
              </a:rPr>
              <a:t>Teaching NOTES on Pages of Module 4  (Page numbers refer to the master deck numbers; subtract 33 if you are looking at the subset, e.g., p. 37 in the 110 page master will be page 4 in the reduced deck. These notes are also in the Speaker Notes section on each slide.)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This is a long module. It covers just the 5 top sports in the USA, but as shown it could be much longer.  Also, it only focuses on team sports, not individual sports – and their omission does not imply that these sports are not gathering and using data for analytics, too.  You may not be familiar with all of these sports, so you can pick and choose from the examples that make sense to you.  (I realize this is USA-centric, and will aim to make it more international as time goes by and more faculty interact with the materials and provide suggestions.)  Another option, if you have the time, is to work with students to develop materials for sport not covered here, and contribute it to TUN.</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3</a:t>
            </a:fld>
            <a:endParaRPr lang="en-US" dirty="0"/>
          </a:p>
        </p:txBody>
      </p:sp>
    </p:spTree>
    <p:extLst>
      <p:ext uri="{BB962C8B-B14F-4D97-AF65-F5344CB8AC3E}">
        <p14:creationId xmlns:p14="http://schemas.microsoft.com/office/powerpoint/2010/main" val="1407001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like Baseball and Basketball, there are some databases that have been built up. This one is publically available and comes in two variations – a historical database for onetime fee, or a more up-to-date subscription fee-based database often used by Fantasy Football league players. </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30</a:t>
            </a:fld>
            <a:endParaRPr lang="en-US" dirty="0"/>
          </a:p>
        </p:txBody>
      </p:sp>
    </p:spTree>
    <p:extLst>
      <p:ext uri="{BB962C8B-B14F-4D97-AF65-F5344CB8AC3E}">
        <p14:creationId xmlns:p14="http://schemas.microsoft.com/office/powerpoint/2010/main" val="2127925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Hockey lags behind the other sports but is starting to catch up. (One of the colorful characters who coaches the Calgary Flames who is still not yet a believer is in an MIT video recommended on the Future of the Game in the last section).  Toronto is hopping on the bandwagon, possibly because their team needs help!</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31</a:t>
            </a:fld>
            <a:endParaRPr lang="en-US" dirty="0"/>
          </a:p>
        </p:txBody>
      </p:sp>
    </p:spTree>
    <p:extLst>
      <p:ext uri="{BB962C8B-B14F-4D97-AF65-F5344CB8AC3E}">
        <p14:creationId xmlns:p14="http://schemas.microsoft.com/office/powerpoint/2010/main" val="3780447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the MIT SSAC 15 event, a person I met is a graduate student in government (using data to make election forecasts) but on the side he built a hockey database which is available.  He presented a great paper that showed that on traditional metrics for recruiting, 2 players look almost the same.    But then he applied Expected Value analysis, somewhat like the Basketball example, to calculate the value-add of a particular player being in the game (and contributing to the overall team, not just scoring himself), weighted by how important each goal was (e.g., contributing when the score is tied counts for more than when the game is a blowout). When he re-applies the new metrics to 2 possible recruits, there is a sizeable difference in their potential impact.</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32</a:t>
            </a:fld>
            <a:endParaRPr lang="en-US" dirty="0"/>
          </a:p>
        </p:txBody>
      </p:sp>
    </p:spTree>
    <p:extLst>
      <p:ext uri="{BB962C8B-B14F-4D97-AF65-F5344CB8AC3E}">
        <p14:creationId xmlns:p14="http://schemas.microsoft.com/office/powerpoint/2010/main" val="404584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Side note: At its most basic level, Corsi is the plus/minus amount of shots directed at a net while at even strength-blocked shots, shots high and wide, shots that hit, shots that get tipped, etc. A player who has a positive Corsi has more shots directed towards the opponents net while he is on the ice at even strength then shots directed towards his own net under the same criteria. All 10 players on the ice are used when calculating this metric.</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7277D4C-1F68-4708-B271-830A4DFB460F}" type="slidenum">
              <a:rPr lang="en-US" smtClean="0"/>
              <a:t>33</a:t>
            </a:fld>
            <a:endParaRPr lang="en-US" dirty="0"/>
          </a:p>
        </p:txBody>
      </p:sp>
    </p:spTree>
    <p:extLst>
      <p:ext uri="{BB962C8B-B14F-4D97-AF65-F5344CB8AC3E}">
        <p14:creationId xmlns:p14="http://schemas.microsoft.com/office/powerpoint/2010/main" val="2180376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Pettigrew</a:t>
            </a:r>
            <a:r>
              <a:rPr lang="en-US" sz="1200" kern="1200" baseline="0" dirty="0">
                <a:solidFill>
                  <a:schemeClr val="tx1"/>
                </a:solidFill>
                <a:effectLst/>
                <a:latin typeface="+mn-lt"/>
                <a:ea typeface="+mn-ea"/>
                <a:cs typeface="+mn-cs"/>
              </a:rPr>
              <a:t> at</a:t>
            </a:r>
            <a:r>
              <a:rPr lang="en-US" sz="1200" kern="1200" dirty="0">
                <a:solidFill>
                  <a:schemeClr val="tx1"/>
                </a:solidFill>
                <a:effectLst/>
                <a:latin typeface="+mn-lt"/>
                <a:ea typeface="+mn-ea"/>
                <a:cs typeface="+mn-cs"/>
              </a:rPr>
              <a:t> the MIT SSAC 15 event,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person I met is a graduate student in government (using data to make election forecasts) but on the side he built a hockey database which is available.  He presented a great paper that showed that on traditional metrics for recruiting, 2 players look almost the same.    But then he applied Expected Value analysis, somewhat like the Basketball example, to calculate the value-add of a particular player being in the game (and contributing to the overall team, not just scoring himself), weighted by how important each goal was (e.g., contributing when the score is tied counts for more than when the game is a blowout). When he re-applies the new metrics to 2 possible recruits, there is a sizeable difference in their potential impact.</a:t>
            </a:r>
          </a:p>
          <a:p>
            <a:r>
              <a:rPr lang="en-US" dirty="0"/>
              <a:t>paper, MIT SSAC 15</a:t>
            </a:r>
          </a:p>
        </p:txBody>
      </p:sp>
      <p:sp>
        <p:nvSpPr>
          <p:cNvPr id="4" name="Slide Number Placeholder 3"/>
          <p:cNvSpPr>
            <a:spLocks noGrp="1"/>
          </p:cNvSpPr>
          <p:nvPr>
            <p:ph type="sldNum" sz="quarter" idx="10"/>
          </p:nvPr>
        </p:nvSpPr>
        <p:spPr/>
        <p:txBody>
          <a:bodyPr/>
          <a:lstStyle/>
          <a:p>
            <a:fld id="{E7277D4C-1F68-4708-B271-830A4DFB460F}" type="slidenum">
              <a:rPr lang="en-US" smtClean="0"/>
              <a:t>34</a:t>
            </a:fld>
            <a:endParaRPr lang="en-US" dirty="0"/>
          </a:p>
        </p:txBody>
      </p:sp>
    </p:spTree>
    <p:extLst>
      <p:ext uri="{BB962C8B-B14F-4D97-AF65-F5344CB8AC3E}">
        <p14:creationId xmlns:p14="http://schemas.microsoft.com/office/powerpoint/2010/main" val="22046495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Pettigrew Paper SSAC15</a:t>
            </a:r>
          </a:p>
        </p:txBody>
      </p:sp>
      <p:sp>
        <p:nvSpPr>
          <p:cNvPr id="4" name="Slide Number Placeholder 3"/>
          <p:cNvSpPr>
            <a:spLocks noGrp="1"/>
          </p:cNvSpPr>
          <p:nvPr>
            <p:ph type="sldNum" sz="quarter" idx="10"/>
          </p:nvPr>
        </p:nvSpPr>
        <p:spPr/>
        <p:txBody>
          <a:bodyPr/>
          <a:lstStyle/>
          <a:p>
            <a:fld id="{E7277D4C-1F68-4708-B271-830A4DFB460F}" type="slidenum">
              <a:rPr lang="en-US" smtClean="0"/>
              <a:t>35</a:t>
            </a:fld>
            <a:endParaRPr lang="en-US" dirty="0"/>
          </a:p>
        </p:txBody>
      </p:sp>
    </p:spTree>
    <p:extLst>
      <p:ext uri="{BB962C8B-B14F-4D97-AF65-F5344CB8AC3E}">
        <p14:creationId xmlns:p14="http://schemas.microsoft.com/office/powerpoint/2010/main" val="32418962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Pettigrew –</a:t>
            </a:r>
            <a:r>
              <a:rPr lang="en-US" baseline="0" dirty="0"/>
              <a:t> this </a:t>
            </a:r>
            <a:r>
              <a:rPr lang="en-US" sz="1200" kern="1200" dirty="0">
                <a:solidFill>
                  <a:schemeClr val="tx1"/>
                </a:solidFill>
                <a:effectLst/>
                <a:latin typeface="+mn-lt"/>
                <a:ea typeface="+mn-ea"/>
                <a:cs typeface="+mn-cs"/>
              </a:rPr>
              <a:t>is a new graphic that this Harvard student created to dynamically calculate the probability of winning a game, as each score occurs.  Yet another way to visualize data.</a:t>
            </a:r>
          </a:p>
          <a:p>
            <a:r>
              <a:rPr lang="en-US" dirty="0"/>
              <a:t>IT</a:t>
            </a:r>
            <a:r>
              <a:rPr lang="en-US" baseline="0" dirty="0"/>
              <a:t> SSAC15</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36</a:t>
            </a:fld>
            <a:endParaRPr lang="en-US" dirty="0"/>
          </a:p>
        </p:txBody>
      </p:sp>
    </p:spTree>
    <p:extLst>
      <p:ext uri="{BB962C8B-B14F-4D97-AF65-F5344CB8AC3E}">
        <p14:creationId xmlns:p14="http://schemas.microsoft.com/office/powerpoint/2010/main" val="11033570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finish by taking a look at the state of Soccer.  The Europeans are ahead of the USA in terms of establishing analytics teams, as evidenced by the comments by the head of analytics for FC Bayern Munich.</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37</a:t>
            </a:fld>
            <a:endParaRPr lang="en-US" dirty="0"/>
          </a:p>
        </p:txBody>
      </p:sp>
    </p:spTree>
    <p:extLst>
      <p:ext uri="{BB962C8B-B14F-4D97-AF65-F5344CB8AC3E}">
        <p14:creationId xmlns:p14="http://schemas.microsoft.com/office/powerpoint/2010/main" val="3138037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shows the results from a Disney Research paper at the MIT forum.  Note that these visuals on different play types are quite similar to what could be done for football or basketball.  You can assign the paper (available online) as a reading assignment if you want</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38</a:t>
            </a:fld>
            <a:endParaRPr lang="en-US" dirty="0"/>
          </a:p>
        </p:txBody>
      </p:sp>
    </p:spTree>
    <p:extLst>
      <p:ext uri="{BB962C8B-B14F-4D97-AF65-F5344CB8AC3E}">
        <p14:creationId xmlns:p14="http://schemas.microsoft.com/office/powerpoint/2010/main" val="37924798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information is from the Tom Davenport, describing Westham FC in the UK.  The description provides a good summary for all the sports on the potential of analytics.   This story also points out that sometimes it is the smaller teams who don’t have the budgets of the big teams who can get a competitive edge by investing in analytics (much like the Oakland A’s in the Moneyball story). </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39</a:t>
            </a:fld>
            <a:endParaRPr lang="en-US" dirty="0"/>
          </a:p>
        </p:txBody>
      </p:sp>
    </p:spTree>
    <p:extLst>
      <p:ext uri="{BB962C8B-B14F-4D97-AF65-F5344CB8AC3E}">
        <p14:creationId xmlns:p14="http://schemas.microsoft.com/office/powerpoint/2010/main" val="2048444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you are teaching all the modules then students should have read this paper already.  If not, then it’s a reminder</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4</a:t>
            </a:fld>
            <a:endParaRPr lang="en-US" dirty="0"/>
          </a:p>
        </p:txBody>
      </p:sp>
    </p:spTree>
    <p:extLst>
      <p:ext uri="{BB962C8B-B14F-4D97-AF65-F5344CB8AC3E}">
        <p14:creationId xmlns:p14="http://schemas.microsoft.com/office/powerpoint/2010/main" val="17673911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information is from the Tom Davenport, describing Westham FC in the UK.  The description provides a good summary for all the sports on the potential of analytics.   This story also points out that sometimes it is the smaller teams who don’t have the budgets of the big teams who can get a competitive edge by investing in analytics (much like the Oakland A’s in the Moneyball story). </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40</a:t>
            </a:fld>
            <a:endParaRPr lang="en-US" dirty="0"/>
          </a:p>
        </p:txBody>
      </p:sp>
    </p:spTree>
    <p:extLst>
      <p:ext uri="{BB962C8B-B14F-4D97-AF65-F5344CB8AC3E}">
        <p14:creationId xmlns:p14="http://schemas.microsoft.com/office/powerpoint/2010/main" val="5627298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information came my notes from a panel discussion at the MIT SSAC 15 event. Michael Niemeyer gave good, concrete examples of the dynamics between the analytics team and the coaches (an interesting topic in its own right – how to organize), as well as practical examples where insights from the analytics team paid off in play.</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41</a:t>
            </a:fld>
            <a:endParaRPr lang="en-US" dirty="0"/>
          </a:p>
        </p:txBody>
      </p:sp>
    </p:spTree>
    <p:extLst>
      <p:ext uri="{BB962C8B-B14F-4D97-AF65-F5344CB8AC3E}">
        <p14:creationId xmlns:p14="http://schemas.microsoft.com/office/powerpoint/2010/main" val="14060991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information came my notes from a panel discussion at the MIT SSAC 15 event. Michael Niemeyer gave good, concrete examples of the dynamics between the analytics team and the coaches (an interesting topic in its own right – how to organize), as well as practical examples where insights from the analytics team paid off in play.</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42</a:t>
            </a:fld>
            <a:endParaRPr lang="en-US" dirty="0"/>
          </a:p>
        </p:txBody>
      </p:sp>
    </p:spTree>
    <p:extLst>
      <p:ext uri="{BB962C8B-B14F-4D97-AF65-F5344CB8AC3E}">
        <p14:creationId xmlns:p14="http://schemas.microsoft.com/office/powerpoint/2010/main" val="14031611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Manchester City tried making data available to fans (much like the Duke example) to see if crowdsourcing yielded any additional analytical insights. Not many teams are doing this, but it’s something to get the students (and sports teams at your school) thinking about.  Can your business school and engineering/computer science students help your basketball, soccer, or football teams?</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43</a:t>
            </a:fld>
            <a:endParaRPr lang="en-US" dirty="0"/>
          </a:p>
        </p:txBody>
      </p:sp>
    </p:spTree>
    <p:extLst>
      <p:ext uri="{BB962C8B-B14F-4D97-AF65-F5344CB8AC3E}">
        <p14:creationId xmlns:p14="http://schemas.microsoft.com/office/powerpoint/2010/main" val="26272193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Manchester City tried making data available to fans (much like the Duke example) to see if crowdsourcing yielded any additional analytical insights. Not many teams are doing this, but it’s something to get the students (and sports teams at your school) thinking about.  Can your business school and engineering/computer science students help your basketball, soccer, or football teams?</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44</a:t>
            </a:fld>
            <a:endParaRPr lang="en-US" dirty="0"/>
          </a:p>
        </p:txBody>
      </p:sp>
    </p:spTree>
    <p:extLst>
      <p:ext uri="{BB962C8B-B14F-4D97-AF65-F5344CB8AC3E}">
        <p14:creationId xmlns:p14="http://schemas.microsoft.com/office/powerpoint/2010/main" val="924050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the Tom Davenport description of which analytics are in wide use (“table stakes”) vs. the ones on the cutting edge (“frontier”).  Note that all sports are not at the same maturity level, so in reality what is table stakes in baseball may be frontier for hockey.  (Side note – I put the salary optimization and financial analytics work in the front “Business Operations” module, reserving team operations analytics for coaches, fitness coaches, and athletes.)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 minor difference from how Davenport catalogues things.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5</a:t>
            </a:fld>
            <a:endParaRPr lang="en-US" dirty="0"/>
          </a:p>
        </p:txBody>
      </p:sp>
    </p:spTree>
    <p:extLst>
      <p:ext uri="{BB962C8B-B14F-4D97-AF65-F5344CB8AC3E}">
        <p14:creationId xmlns:p14="http://schemas.microsoft.com/office/powerpoint/2010/main" val="2379020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Baseball is the oldest sport to compile stats and begin the deeper use of analytics, thanks to pioneer Bill James, who built his stats database from scratch while he was working as a security guard at a pork and bean factory.  You might want to have students read about Bill, and perhaps watch the Moneyball movie (or read the book), though neither delves into any data per se. But it sets the context in an entertaining way.  All of this gave rise to “sabermetrics”, an entire field of baseball analytics, and students should take a look at the website.</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6</a:t>
            </a:fld>
            <a:endParaRPr lang="en-US" dirty="0"/>
          </a:p>
        </p:txBody>
      </p:sp>
    </p:spTree>
    <p:extLst>
      <p:ext uri="{BB962C8B-B14F-4D97-AF65-F5344CB8AC3E}">
        <p14:creationId xmlns:p14="http://schemas.microsoft.com/office/powerpoint/2010/main" val="2148908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good news for baseball is that there is a publically available database called Pitch f/x that you and your students can access. If your classroom is wired, then you might want to fire up the tool, take a look at the query capabilities (lots of field) and try out a query so students can see the kinds of information that is available.  The example I gave was for a pitcher for the LA Dodgers but if you have a local team, you could substitute for your city/team.  Note the use of visuals (from the catcher’s Point of View) to “see” all the pitches. </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7</a:t>
            </a:fld>
            <a:endParaRPr lang="en-US" dirty="0"/>
          </a:p>
        </p:txBody>
      </p:sp>
    </p:spTree>
    <p:extLst>
      <p:ext uri="{BB962C8B-B14F-4D97-AF65-F5344CB8AC3E}">
        <p14:creationId xmlns:p14="http://schemas.microsoft.com/office/powerpoint/2010/main" val="1997265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good news for baseball is that there is a publically available database called Pitch f/x that you and your students can access. If your classroom is wired, then you might want to fire up the tool, take a look at the query capabilities (lots of field) and try out a query so students can see the kinds of information that is available.  The example I gave was for a pitcher for the LA Dodgers but if you have a local team, you could substitute for your city/team.  Note the use of visuals (from the catcher’s Point of View) to “see” all the pitches. </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8</a:t>
            </a:fld>
            <a:endParaRPr lang="en-US" dirty="0"/>
          </a:p>
        </p:txBody>
      </p:sp>
    </p:spTree>
    <p:extLst>
      <p:ext uri="{BB962C8B-B14F-4D97-AF65-F5344CB8AC3E}">
        <p14:creationId xmlns:p14="http://schemas.microsoft.com/office/powerpoint/2010/main" val="767911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loved the Freakonomics books, then you will enjoy this great book that contains numerous examples of more advanced analytics.  This page provides more details about the cameras and the speed monitoring capabilities.</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9</a:t>
            </a:fld>
            <a:endParaRPr lang="en-US" dirty="0"/>
          </a:p>
        </p:txBody>
      </p:sp>
    </p:spTree>
    <p:extLst>
      <p:ext uri="{BB962C8B-B14F-4D97-AF65-F5344CB8AC3E}">
        <p14:creationId xmlns:p14="http://schemas.microsoft.com/office/powerpoint/2010/main" val="686101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Footer Placeholder 4"/>
          <p:cNvSpPr>
            <a:spLocks noGrp="1"/>
          </p:cNvSpPr>
          <p:nvPr>
            <p:ph type="ftr" sz="quarter" idx="11"/>
          </p:nvPr>
        </p:nvSpPr>
        <p:spPr>
          <a:xfrm>
            <a:off x="3686185" y="6459785"/>
            <a:ext cx="4822804" cy="365125"/>
          </a:xfrm>
        </p:spPr>
        <p:txBody>
          <a:bodyPr/>
          <a:lstStyle/>
          <a:p>
            <a:r>
              <a:rPr lang="en-US" dirty="0"/>
              <a:t>© Dr. Dave Enterprises 2015 </a:t>
            </a:r>
          </a:p>
        </p:txBody>
      </p:sp>
      <p:sp>
        <p:nvSpPr>
          <p:cNvPr id="12" name="Slide Number Placeholder 5"/>
          <p:cNvSpPr>
            <a:spLocks noGrp="1"/>
          </p:cNvSpPr>
          <p:nvPr>
            <p:ph type="sldNum" sz="quarter" idx="12"/>
          </p:nvPr>
        </p:nvSpPr>
        <p:spPr>
          <a:xfrm>
            <a:off x="10700558" y="6492875"/>
            <a:ext cx="1312025" cy="365125"/>
          </a:xfrm>
        </p:spPr>
        <p:txBody>
          <a:bodyPr/>
          <a:lstStyle/>
          <a:p>
            <a:fld id="{6113E31D-E2AB-40D1-8B51-AFA5AFEF393A}" type="slidenum">
              <a:rPr lang="en-US" dirty="0"/>
              <a:t>‹#›</a:t>
            </a:fld>
            <a:endParaRPr lang="en-US" dirty="0"/>
          </a:p>
        </p:txBody>
      </p:sp>
      <p:sp>
        <p:nvSpPr>
          <p:cNvPr id="13" name="Date Placeholder 3"/>
          <p:cNvSpPr>
            <a:spLocks noGrp="1"/>
          </p:cNvSpPr>
          <p:nvPr>
            <p:ph type="dt" sz="half" idx="10"/>
          </p:nvPr>
        </p:nvSpPr>
        <p:spPr>
          <a:xfrm>
            <a:off x="118129" y="6492874"/>
            <a:ext cx="2472271" cy="365125"/>
          </a:xfrm>
          <a:prstGeom prst="rect">
            <a:avLst/>
          </a:prstGeom>
        </p:spPr>
        <p:txBody>
          <a:bodyPr/>
          <a:lstStyle>
            <a:lvl1pPr>
              <a:defRPr/>
            </a:lvl1pPr>
          </a:lstStyle>
          <a:p>
            <a:r>
              <a:rPr lang="en-US" dirty="0"/>
              <a:t>September 2015</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8387" y="578703"/>
            <a:ext cx="10058400" cy="792897"/>
          </a:xfr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262380" y="1865595"/>
            <a:ext cx="10323513" cy="4344705"/>
          </a:xfrm>
        </p:spPr>
        <p:txBody>
          <a:bodyPr>
            <a:normAutofit/>
          </a:bodyPr>
          <a:lstStyle>
            <a:lvl1pPr>
              <a:defRPr sz="3200"/>
            </a:lvl1pPr>
            <a:lvl2pPr>
              <a:defRPr sz="2800"/>
            </a:lvl2pPr>
            <a:lvl3pPr>
              <a:defRPr sz="2000"/>
            </a:lvl3pPr>
            <a:lvl4pPr>
              <a:defRPr sz="2000"/>
            </a:lvl4pPr>
            <a:lvl5pPr>
              <a:defRPr sz="2000"/>
            </a:lvl5pPr>
          </a:lstStyle>
          <a:p>
            <a:pPr lvl="0"/>
            <a:r>
              <a:rPr lang="en-US" dirty="0"/>
              <a:t>Click to edit Master text styles</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dirty="0"/>
              <a:t>© Dr. Dave Enterprises 2015 </a:t>
            </a:r>
          </a:p>
        </p:txBody>
      </p:sp>
      <p:sp>
        <p:nvSpPr>
          <p:cNvPr id="6" name="Slide Number Placeholder 5"/>
          <p:cNvSpPr>
            <a:spLocks noGrp="1"/>
          </p:cNvSpPr>
          <p:nvPr>
            <p:ph type="sldNum" sz="quarter" idx="12"/>
          </p:nvPr>
        </p:nvSpPr>
        <p:spPr>
          <a:xfrm>
            <a:off x="10700558" y="6492875"/>
            <a:ext cx="1312025" cy="365125"/>
          </a:xfrm>
        </p:spPr>
        <p:txBody>
          <a:bodyPr/>
          <a:lstStyle/>
          <a:p>
            <a:fld id="{6113E31D-E2AB-40D1-8B51-AFA5AFEF393A}" type="slidenum">
              <a:rPr lang="en-US" dirty="0"/>
              <a:t>‹#›</a:t>
            </a:fld>
            <a:endParaRPr lang="en-US" dirty="0"/>
          </a:p>
        </p:txBody>
      </p:sp>
      <p:sp>
        <p:nvSpPr>
          <p:cNvPr id="4" name="Date Placeholder 3"/>
          <p:cNvSpPr>
            <a:spLocks noGrp="1"/>
          </p:cNvSpPr>
          <p:nvPr>
            <p:ph type="dt" sz="half" idx="10"/>
          </p:nvPr>
        </p:nvSpPr>
        <p:spPr>
          <a:xfrm>
            <a:off x="118129" y="6492874"/>
            <a:ext cx="2472271" cy="365125"/>
          </a:xfrm>
          <a:prstGeom prst="rect">
            <a:avLst/>
          </a:prstGeom>
        </p:spPr>
        <p:txBody>
          <a:bodyPr/>
          <a:lstStyle>
            <a:lvl1pPr>
              <a:defRPr sz="1200"/>
            </a:lvl1pPr>
          </a:lstStyle>
          <a:p>
            <a:r>
              <a:rPr lang="en-US" dirty="0"/>
              <a:t>September 2015</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1"/>
          </p:nvPr>
        </p:nvSpPr>
        <p:spPr>
          <a:xfrm>
            <a:off x="3686185" y="6459785"/>
            <a:ext cx="4822804" cy="365125"/>
          </a:xfrm>
        </p:spPr>
        <p:txBody>
          <a:bodyPr/>
          <a:lstStyle/>
          <a:p>
            <a:r>
              <a:rPr lang="en-US" dirty="0"/>
              <a:t>© Dr. Dave Enterprises 2015 </a:t>
            </a:r>
          </a:p>
        </p:txBody>
      </p:sp>
      <p:sp>
        <p:nvSpPr>
          <p:cNvPr id="11" name="Slide Number Placeholder 5"/>
          <p:cNvSpPr>
            <a:spLocks noGrp="1"/>
          </p:cNvSpPr>
          <p:nvPr>
            <p:ph type="sldNum" sz="quarter" idx="12"/>
          </p:nvPr>
        </p:nvSpPr>
        <p:spPr>
          <a:xfrm>
            <a:off x="10700558" y="6492875"/>
            <a:ext cx="1312025" cy="365125"/>
          </a:xfrm>
        </p:spPr>
        <p:txBody>
          <a:bodyPr/>
          <a:lstStyle/>
          <a:p>
            <a:fld id="{6113E31D-E2AB-40D1-8B51-AFA5AFEF393A}" type="slidenum">
              <a:rPr lang="en-US" dirty="0"/>
              <a:t>‹#›</a:t>
            </a:fld>
            <a:endParaRPr lang="en-US" dirty="0"/>
          </a:p>
        </p:txBody>
      </p:sp>
      <p:sp>
        <p:nvSpPr>
          <p:cNvPr id="12" name="Date Placeholder 3"/>
          <p:cNvSpPr>
            <a:spLocks noGrp="1"/>
          </p:cNvSpPr>
          <p:nvPr>
            <p:ph type="dt" sz="half" idx="10"/>
          </p:nvPr>
        </p:nvSpPr>
        <p:spPr>
          <a:xfrm>
            <a:off x="118129" y="6492874"/>
            <a:ext cx="2472271" cy="365125"/>
          </a:xfrm>
          <a:prstGeom prst="rect">
            <a:avLst/>
          </a:prstGeom>
        </p:spPr>
        <p:txBody>
          <a:bodyPr/>
          <a:lstStyle>
            <a:lvl1pPr>
              <a:defRPr sz="1100"/>
            </a:lvl1pPr>
          </a:lstStyle>
          <a:p>
            <a:r>
              <a:rPr lang="en-US" sz="1200" dirty="0"/>
              <a:t>September 2015</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p:cNvSpPr>
            <a:spLocks noGrp="1"/>
          </p:cNvSpPr>
          <p:nvPr>
            <p:ph type="ftr" sz="quarter" idx="11"/>
          </p:nvPr>
        </p:nvSpPr>
        <p:spPr>
          <a:xfrm>
            <a:off x="3686185" y="6459785"/>
            <a:ext cx="4822804" cy="365125"/>
          </a:xfrm>
        </p:spPr>
        <p:txBody>
          <a:bodyPr/>
          <a:lstStyle>
            <a:lvl1pPr>
              <a:defRPr sz="1200"/>
            </a:lvl1pPr>
          </a:lstStyle>
          <a:p>
            <a:r>
              <a:rPr lang="en-US"/>
              <a:t>© Dr. Dave Enterprises 2015 </a:t>
            </a:r>
            <a:endParaRPr lang="en-US" dirty="0"/>
          </a:p>
        </p:txBody>
      </p:sp>
      <p:sp>
        <p:nvSpPr>
          <p:cNvPr id="13" name="Slide Number Placeholder 5"/>
          <p:cNvSpPr>
            <a:spLocks noGrp="1"/>
          </p:cNvSpPr>
          <p:nvPr>
            <p:ph type="sldNum" sz="quarter" idx="12"/>
          </p:nvPr>
        </p:nvSpPr>
        <p:spPr>
          <a:xfrm>
            <a:off x="10700558" y="6492875"/>
            <a:ext cx="1312025" cy="365125"/>
          </a:xfrm>
        </p:spPr>
        <p:txBody>
          <a:bodyPr/>
          <a:lstStyle>
            <a:lvl1pPr>
              <a:defRPr sz="1200"/>
            </a:lvl1pPr>
          </a:lstStyle>
          <a:p>
            <a:fld id="{6113E31D-E2AB-40D1-8B51-AFA5AFEF393A}" type="slidenum">
              <a:rPr lang="en-US" smtClean="0"/>
              <a:pPr/>
              <a:t>‹#›</a:t>
            </a:fld>
            <a:endParaRPr lang="en-US" dirty="0"/>
          </a:p>
        </p:txBody>
      </p:sp>
      <p:sp>
        <p:nvSpPr>
          <p:cNvPr id="14" name="Date Placeholder 3"/>
          <p:cNvSpPr txBox="1">
            <a:spLocks/>
          </p:cNvSpPr>
          <p:nvPr userDrawn="1"/>
        </p:nvSpPr>
        <p:spPr>
          <a:xfrm>
            <a:off x="258480" y="6459784"/>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t>September 2015</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0720"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Footer Placeholder 4"/>
          <p:cNvSpPr>
            <a:spLocks noGrp="1"/>
          </p:cNvSpPr>
          <p:nvPr>
            <p:ph type="ftr" sz="quarter" idx="11"/>
          </p:nvPr>
        </p:nvSpPr>
        <p:spPr>
          <a:xfrm>
            <a:off x="3686185" y="6459785"/>
            <a:ext cx="4822804" cy="365125"/>
          </a:xfrm>
        </p:spPr>
        <p:txBody>
          <a:bodyPr/>
          <a:lstStyle>
            <a:lvl1pPr>
              <a:defRPr>
                <a:solidFill>
                  <a:schemeClr val="tx1"/>
                </a:solidFill>
              </a:defRPr>
            </a:lvl1pPr>
          </a:lstStyle>
          <a:p>
            <a:r>
              <a:rPr lang="en-US" dirty="0"/>
              <a:t>© Dr. Dave Enterprises 2015 </a:t>
            </a:r>
          </a:p>
        </p:txBody>
      </p:sp>
      <p:sp>
        <p:nvSpPr>
          <p:cNvPr id="12" name="Slide Number Placeholder 5"/>
          <p:cNvSpPr>
            <a:spLocks noGrp="1"/>
          </p:cNvSpPr>
          <p:nvPr>
            <p:ph type="sldNum" sz="quarter" idx="12"/>
          </p:nvPr>
        </p:nvSpPr>
        <p:spPr>
          <a:xfrm>
            <a:off x="10700558" y="6492875"/>
            <a:ext cx="1312025" cy="365125"/>
          </a:xfrm>
        </p:spPr>
        <p:txBody>
          <a:bodyPr/>
          <a:lstStyle>
            <a:lvl1pPr>
              <a:defRPr>
                <a:solidFill>
                  <a:schemeClr val="tx1"/>
                </a:solidFill>
              </a:defRPr>
            </a:lvl1pPr>
          </a:lstStyle>
          <a:p>
            <a:fld id="{6113E31D-E2AB-40D1-8B51-AFA5AFEF393A}" type="slidenum">
              <a:rPr lang="en-US" smtClean="0"/>
              <a:pPr/>
              <a:t>‹#›</a:t>
            </a:fld>
            <a:endParaRPr lang="en-US" dirty="0"/>
          </a:p>
        </p:txBody>
      </p:sp>
      <p:sp>
        <p:nvSpPr>
          <p:cNvPr id="13" name="Date Placeholder 3"/>
          <p:cNvSpPr>
            <a:spLocks noGrp="1"/>
          </p:cNvSpPr>
          <p:nvPr>
            <p:ph type="dt" sz="half" idx="10"/>
          </p:nvPr>
        </p:nvSpPr>
        <p:spPr>
          <a:xfrm>
            <a:off x="118129" y="6492874"/>
            <a:ext cx="2472271" cy="365125"/>
          </a:xfrm>
          <a:prstGeom prst="rect">
            <a:avLst/>
          </a:prstGeom>
        </p:spPr>
        <p:txBody>
          <a:bodyPr/>
          <a:lstStyle>
            <a:lvl1pPr>
              <a:defRPr/>
            </a:lvl1pPr>
          </a:lstStyle>
          <a:p>
            <a:r>
              <a:rPr lang="en-US" dirty="0"/>
              <a:t>September 2015</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4595" y="397934"/>
            <a:ext cx="11120229" cy="516466"/>
          </a:xfrm>
        </p:spPr>
        <p:txBody>
          <a:bodyPr/>
          <a:lstStyle>
            <a:lvl1pPr>
              <a:defRPr sz="2800"/>
            </a:lvl1pPr>
          </a:lstStyle>
          <a:p>
            <a:r>
              <a:rPr lang="en-US" dirty="0"/>
              <a:t>Click to edit Master title style</a:t>
            </a:r>
          </a:p>
        </p:txBody>
      </p:sp>
      <p:sp>
        <p:nvSpPr>
          <p:cNvPr id="5" name="Slide Number Placeholder 5"/>
          <p:cNvSpPr>
            <a:spLocks noGrp="1"/>
          </p:cNvSpPr>
          <p:nvPr>
            <p:ph type="sldNum" sz="quarter" idx="12"/>
          </p:nvPr>
        </p:nvSpPr>
        <p:spPr>
          <a:xfrm>
            <a:off x="10700558" y="6492875"/>
            <a:ext cx="1312025" cy="365125"/>
          </a:xfrm>
        </p:spPr>
        <p:txBody>
          <a:bodyPr/>
          <a:lstStyle/>
          <a:p>
            <a:fld id="{6113E31D-E2AB-40D1-8B51-AFA5AFEF393A}" type="slidenum">
              <a:rPr lang="en-US" dirty="0"/>
              <a:t>‹#›</a:t>
            </a:fld>
            <a:endParaRPr lang="en-US" dirty="0"/>
          </a:p>
        </p:txBody>
      </p:sp>
      <p:sp>
        <p:nvSpPr>
          <p:cNvPr id="6" name="Date Placeholder 3"/>
          <p:cNvSpPr>
            <a:spLocks noGrp="1"/>
          </p:cNvSpPr>
          <p:nvPr>
            <p:ph type="dt" sz="half" idx="2"/>
          </p:nvPr>
        </p:nvSpPr>
        <p:spPr>
          <a:xfrm>
            <a:off x="93980" y="6446837"/>
            <a:ext cx="2472271" cy="365125"/>
          </a:xfrm>
          <a:prstGeom prst="rect">
            <a:avLst/>
          </a:prstGeom>
        </p:spPr>
        <p:txBody>
          <a:bodyPr vert="horz" lIns="91440" tIns="45720" rIns="91440" bIns="45720" rtlCol="0" anchor="ctr"/>
          <a:lstStyle>
            <a:lvl1pPr algn="l">
              <a:defRPr sz="1200">
                <a:solidFill>
                  <a:srgbClr val="FFFFFF"/>
                </a:solidFill>
              </a:defRPr>
            </a:lvl1pPr>
          </a:lstStyle>
          <a:p>
            <a:r>
              <a:rPr lang="en-US" dirty="0"/>
              <a:t>September 2015</a:t>
            </a:r>
          </a:p>
        </p:txBody>
      </p:sp>
      <p:sp>
        <p:nvSpPr>
          <p:cNvPr id="7"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 Dr. Dave Enterprises 2015 </a:t>
            </a:r>
          </a:p>
        </p:txBody>
      </p:sp>
    </p:spTree>
    <p:extLst>
      <p:ext uri="{BB962C8B-B14F-4D97-AF65-F5344CB8AC3E}">
        <p14:creationId xmlns:p14="http://schemas.microsoft.com/office/powerpoint/2010/main" val="30020462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7812" y="536937"/>
            <a:ext cx="10058400" cy="65319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93532" y="1737845"/>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 Dr. Dave Enterprises 2015 </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p:cNvSpPr>
            <a:spLocks noGrp="1"/>
          </p:cNvSpPr>
          <p:nvPr>
            <p:ph type="dt" sz="half" idx="2"/>
          </p:nvPr>
        </p:nvSpPr>
        <p:spPr>
          <a:xfrm>
            <a:off x="118129" y="6492874"/>
            <a:ext cx="2472271" cy="365125"/>
          </a:xfrm>
          <a:prstGeom prst="rect">
            <a:avLst/>
          </a:prstGeom>
        </p:spPr>
        <p:txBody>
          <a:bodyPr/>
          <a:lstStyle>
            <a:lvl1pPr>
              <a:defRPr sz="1200">
                <a:solidFill>
                  <a:schemeClr val="bg1"/>
                </a:solidFill>
              </a:defRPr>
            </a:lvl1pPr>
          </a:lstStyle>
          <a:p>
            <a:r>
              <a:rPr lang="en-US" dirty="0"/>
              <a:t>September 2015</a:t>
            </a:r>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2" r:id="rId3"/>
    <p:sldLayoutId id="2147483653" r:id="rId4"/>
    <p:sldLayoutId id="2147483656" r:id="rId5"/>
    <p:sldLayoutId id="2147483661" r:id="rId6"/>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457200" indent="-4572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rdaveschrader@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fastcolabs.com/3033324/how-sports-data-analytics-is-upsetting-the-game-all-over-agai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grantland.com/features/expected-value-possession-nba-analytic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grantland.com/the-triangle/seven-ways-the-nbas-new-camera-system-can-change-the-future-of-basketbal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youtu.be/OVY15CHD6FQ"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hyperlink" Target="http://espn.go.com/nfl/player/_/id/8439/aaron-rodgers" TargetMode="External"/><Relationship Id="rId3" Type="http://schemas.openxmlformats.org/officeDocument/2006/relationships/image" Target="../media/image24.png"/><Relationship Id="rId7" Type="http://schemas.openxmlformats.org/officeDocument/2006/relationships/hyperlink" Target="http://espn.go.com/nfl/team/_/name/atl/atlanta-falcons"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hyperlink" Target="http://espn.go.com/nfl/team/_/name/gb/green-bay-packers" TargetMode="External"/><Relationship Id="rId5" Type="http://schemas.openxmlformats.org/officeDocument/2006/relationships/hyperlink" Target="http://espn.go.com/nfl/player/_/id/11270/jordy-nelson" TargetMode="Externa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www.zebra.com/us/en/nfl.html" TargetMode="External"/><Relationship Id="rId5" Type="http://schemas.openxmlformats.org/officeDocument/2006/relationships/hyperlink" Target="http://www.zebra.com/" TargetMode="Externa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hyperlink" Target="https://www.zebra.com/us/en/nfl.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hyperlink" Target="https://www.youtube.com/watch?v=scEhJdBytu8"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www.sas.com/content/dam/SAS/en_us/doc/whitepaper2/iia-analytics-in-sports-106993.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www.sas.com/content/dam/SAS/en_us/doc/whitepaper2/iia-analytics-in-sports-106993.pdf"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www.sas.com/content/dam/SAS/en_us/doc/whitepaper2/iia-analytics-in-sports-106993.pd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en.wikipedia.org/wiki/Stokely-Van_Camp's"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abr.org/sabermetric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baseballsavant.com/pitchfx_search.ph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7376" y="758951"/>
            <a:ext cx="10058400" cy="3566160"/>
          </a:xfrm>
        </p:spPr>
        <p:txBody>
          <a:bodyPr>
            <a:normAutofit fontScale="90000"/>
          </a:bodyPr>
          <a:lstStyle/>
          <a:p>
            <a:pPr algn="r"/>
            <a:br>
              <a:rPr lang="en-US" sz="6000" dirty="0"/>
            </a:br>
            <a:br>
              <a:rPr lang="en-US" sz="5400" dirty="0"/>
            </a:br>
            <a:r>
              <a:rPr lang="en-US" sz="6700" dirty="0"/>
              <a:t>Sports Analytics for</a:t>
            </a:r>
            <a:br>
              <a:rPr lang="en-US" sz="6700" dirty="0"/>
            </a:br>
            <a:r>
              <a:rPr lang="en-US" sz="6700" dirty="0"/>
              <a:t>Team Operations</a:t>
            </a:r>
            <a:br>
              <a:rPr lang="en-US" sz="5400" dirty="0"/>
            </a:br>
            <a:r>
              <a:rPr lang="en-US" sz="6000" i="1" dirty="0"/>
              <a:t>Module 4</a:t>
            </a:r>
            <a:endParaRPr lang="en-US" sz="6000" dirty="0"/>
          </a:p>
        </p:txBody>
      </p:sp>
      <p:sp>
        <p:nvSpPr>
          <p:cNvPr id="3" name="Subtitle 2"/>
          <p:cNvSpPr>
            <a:spLocks noGrp="1"/>
          </p:cNvSpPr>
          <p:nvPr>
            <p:ph type="subTitle" idx="1"/>
          </p:nvPr>
        </p:nvSpPr>
        <p:spPr/>
        <p:txBody>
          <a:bodyPr>
            <a:noAutofit/>
          </a:bodyPr>
          <a:lstStyle/>
          <a:p>
            <a:pPr>
              <a:lnSpc>
                <a:spcPct val="80000"/>
              </a:lnSpc>
            </a:pPr>
            <a:r>
              <a:rPr lang="en-US" sz="1800" dirty="0">
                <a:solidFill>
                  <a:schemeClr val="tx1"/>
                </a:solidFill>
              </a:rPr>
              <a:t>Dr. Dave Schrader</a:t>
            </a:r>
          </a:p>
          <a:p>
            <a:pPr>
              <a:lnSpc>
                <a:spcPct val="80000"/>
              </a:lnSpc>
            </a:pPr>
            <a:r>
              <a:rPr lang="en-US" sz="1600" dirty="0">
                <a:solidFill>
                  <a:schemeClr val="tx1"/>
                </a:solidFill>
              </a:rPr>
              <a:t>Teaching Module For Teradata University Network</a:t>
            </a:r>
          </a:p>
          <a:p>
            <a:pPr>
              <a:lnSpc>
                <a:spcPct val="80000"/>
              </a:lnSpc>
            </a:pPr>
            <a:r>
              <a:rPr lang="en-US" sz="1600" dirty="0">
                <a:solidFill>
                  <a:schemeClr val="tx1"/>
                </a:solidFill>
              </a:rPr>
              <a:t>Send Questions or Comments to </a:t>
            </a:r>
            <a:r>
              <a:rPr lang="en-US" sz="1800" dirty="0">
                <a:solidFill>
                  <a:schemeClr val="tx1"/>
                </a:solidFill>
                <a:hlinkClick r:id="rId3"/>
              </a:rPr>
              <a:t>drdaveschrader@gmail.com</a:t>
            </a:r>
            <a:r>
              <a:rPr lang="en-US" sz="1800" dirty="0">
                <a:solidFill>
                  <a:schemeClr val="tx1"/>
                </a:solidFill>
              </a:rPr>
              <a:t> </a:t>
            </a:r>
          </a:p>
        </p:txBody>
      </p:sp>
      <p:pic>
        <p:nvPicPr>
          <p:cNvPr id="4" name="Picture 3"/>
          <p:cNvPicPr/>
          <p:nvPr/>
        </p:nvPicPr>
        <p:blipFill>
          <a:blip r:embed="rId4" cstate="email">
            <a:extLst>
              <a:ext uri="{28A0092B-C50C-407E-A947-70E740481C1C}">
                <a14:useLocalDpi xmlns:a14="http://schemas.microsoft.com/office/drawing/2010/main"/>
              </a:ext>
            </a:extLst>
          </a:blip>
          <a:stretch>
            <a:fillRect/>
          </a:stretch>
        </p:blipFill>
        <p:spPr>
          <a:xfrm>
            <a:off x="10172334" y="5261008"/>
            <a:ext cx="1746885" cy="866775"/>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64045" y="1165485"/>
            <a:ext cx="1961579" cy="2753093"/>
          </a:xfrm>
          <a:prstGeom prst="rect">
            <a:avLst/>
          </a:prstGeom>
        </p:spPr>
      </p:pic>
      <p:sp>
        <p:nvSpPr>
          <p:cNvPr id="6" name="Date Placeholder 5"/>
          <p:cNvSpPr>
            <a:spLocks noGrp="1"/>
          </p:cNvSpPr>
          <p:nvPr>
            <p:ph type="dt" sz="half" idx="10"/>
          </p:nvPr>
        </p:nvSpPr>
        <p:spPr/>
        <p:txBody>
          <a:bodyPr/>
          <a:lstStyle/>
          <a:p>
            <a:r>
              <a:rPr lang="en-US" dirty="0"/>
              <a:t>September 2015</a:t>
            </a:r>
          </a:p>
        </p:txBody>
      </p:sp>
      <p:sp>
        <p:nvSpPr>
          <p:cNvPr id="8" name="Slide Number Placeholder 7"/>
          <p:cNvSpPr>
            <a:spLocks noGrp="1"/>
          </p:cNvSpPr>
          <p:nvPr>
            <p:ph type="sldNum" sz="quarter" idx="12"/>
          </p:nvPr>
        </p:nvSpPr>
        <p:spPr/>
        <p:txBody>
          <a:bodyPr/>
          <a:lstStyle/>
          <a:p>
            <a:fld id="{6113E31D-E2AB-40D1-8B51-AFA5AFEF393A}" type="slidenum">
              <a:rPr lang="en-US" smtClean="0"/>
              <a:t>1</a:t>
            </a:fld>
            <a:endParaRPr lang="en-US" dirty="0"/>
          </a:p>
        </p:txBody>
      </p:sp>
    </p:spTree>
    <p:extLst>
      <p:ext uri="{BB962C8B-B14F-4D97-AF65-F5344CB8AC3E}">
        <p14:creationId xmlns:p14="http://schemas.microsoft.com/office/powerpoint/2010/main" val="3306311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387" y="315161"/>
            <a:ext cx="10058400" cy="792897"/>
          </a:xfrm>
        </p:spPr>
        <p:txBody>
          <a:bodyPr/>
          <a:lstStyle/>
          <a:p>
            <a:r>
              <a:rPr lang="en-US" dirty="0"/>
              <a:t>Research: Umpires and Strike Zones</a:t>
            </a:r>
          </a:p>
        </p:txBody>
      </p:sp>
      <p:sp>
        <p:nvSpPr>
          <p:cNvPr id="3" name="Content Placeholder 2"/>
          <p:cNvSpPr>
            <a:spLocks noGrp="1"/>
          </p:cNvSpPr>
          <p:nvPr>
            <p:ph idx="1"/>
          </p:nvPr>
        </p:nvSpPr>
        <p:spPr>
          <a:xfrm>
            <a:off x="6223847" y="1898684"/>
            <a:ext cx="5968153" cy="4776752"/>
          </a:xfrm>
        </p:spPr>
        <p:txBody>
          <a:bodyPr>
            <a:normAutofit/>
          </a:bodyPr>
          <a:lstStyle/>
          <a:p>
            <a:r>
              <a:rPr lang="en-US" dirty="0"/>
              <a:t>Are umpires consistent?</a:t>
            </a:r>
          </a:p>
          <a:p>
            <a:pPr lvl="2"/>
            <a:r>
              <a:rPr lang="en-US" sz="2400" dirty="0"/>
              <a:t>Yes, they get it right 85.6% of the time</a:t>
            </a:r>
          </a:p>
          <a:p>
            <a:pPr lvl="2"/>
            <a:r>
              <a:rPr lang="en-US" sz="2400" dirty="0"/>
              <a:t>But situation matters</a:t>
            </a:r>
            <a:endParaRPr lang="en-US" dirty="0"/>
          </a:p>
          <a:p>
            <a:r>
              <a:rPr lang="en-US" dirty="0"/>
              <a:t>Is there a difference in calling strikes when the count is 3 balls vs. when it is 2 strikes? </a:t>
            </a:r>
          </a:p>
          <a:p>
            <a:pPr lvl="2"/>
            <a:r>
              <a:rPr lang="en-US" sz="2400" dirty="0"/>
              <a:t>Yes! Error rate of 39%</a:t>
            </a:r>
          </a:p>
          <a:p>
            <a:pPr lvl="2"/>
            <a:r>
              <a:rPr lang="en-US" sz="2400" dirty="0"/>
              <a:t>Generally err in favor of extending the game</a:t>
            </a:r>
          </a:p>
        </p:txBody>
      </p:sp>
      <p:sp>
        <p:nvSpPr>
          <p:cNvPr id="4" name="Footer Placeholder 3"/>
          <p:cNvSpPr>
            <a:spLocks noGrp="1"/>
          </p:cNvSpPr>
          <p:nvPr>
            <p:ph type="ftr" sz="quarter" idx="11"/>
          </p:nvPr>
        </p:nvSpPr>
        <p:spPr/>
        <p:txBody>
          <a:bodyPr/>
          <a:lstStyle/>
          <a:p>
            <a:r>
              <a:rPr lang="en-US" dirty="0"/>
              <a:t>© Dr. Dave Enterprises 2015 </a:t>
            </a:r>
          </a:p>
        </p:txBody>
      </p:sp>
      <p:sp>
        <p:nvSpPr>
          <p:cNvPr id="5" name="Slide Number Placeholder 4"/>
          <p:cNvSpPr>
            <a:spLocks noGrp="1"/>
          </p:cNvSpPr>
          <p:nvPr>
            <p:ph type="sldNum" sz="quarter" idx="12"/>
          </p:nvPr>
        </p:nvSpPr>
        <p:spPr/>
        <p:txBody>
          <a:bodyPr/>
          <a:lstStyle/>
          <a:p>
            <a:fld id="{6113E31D-E2AB-40D1-8B51-AFA5AFEF393A}" type="slidenum">
              <a:rPr lang="en-US" smtClean="0"/>
              <a:t>10</a:t>
            </a:fld>
            <a:endParaRPr lang="en-US" dirty="0"/>
          </a:p>
        </p:txBody>
      </p:sp>
      <p:sp>
        <p:nvSpPr>
          <p:cNvPr id="6" name="Date Placeholder 5"/>
          <p:cNvSpPr>
            <a:spLocks noGrp="1"/>
          </p:cNvSpPr>
          <p:nvPr>
            <p:ph type="dt" sz="half" idx="10"/>
          </p:nvPr>
        </p:nvSpPr>
        <p:spPr/>
        <p:txBody>
          <a:bodyPr/>
          <a:lstStyle/>
          <a:p>
            <a:r>
              <a:rPr lang="en-US" dirty="0"/>
              <a:t>September 2015</a:t>
            </a:r>
          </a:p>
        </p:txBody>
      </p:sp>
      <p:pic>
        <p:nvPicPr>
          <p:cNvPr id="2050" name="Picture 2" descr="http://www.freakonomics.com/wp-content/uploads/2012/01/strike-zone.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52024" y="1371600"/>
            <a:ext cx="6067479" cy="490562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026920" y="6466775"/>
            <a:ext cx="7360920" cy="313765"/>
          </a:xfrm>
          <a:prstGeom prst="rect">
            <a:avLst/>
          </a:prstGeom>
          <a:solidFill>
            <a:schemeClr val="bg1"/>
          </a:solidFill>
        </p:spPr>
        <p:txBody>
          <a:bodyPr wrap="square" rtlCol="0">
            <a:spAutoFit/>
          </a:bodyPr>
          <a:lstStyle/>
          <a:p>
            <a:r>
              <a:rPr lang="en-US" sz="1400" dirty="0"/>
              <a:t>Source: http://www.amazon.com/Scorecasting-Hidden-Influences-Behind-Sports/dp/0307591808</a:t>
            </a:r>
          </a:p>
        </p:txBody>
      </p:sp>
    </p:spTree>
    <p:extLst>
      <p:ext uri="{BB962C8B-B14F-4D97-AF65-F5344CB8AC3E}">
        <p14:creationId xmlns:p14="http://schemas.microsoft.com/office/powerpoint/2010/main" val="71101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262380" y="1865595"/>
            <a:ext cx="10545992" cy="4344705"/>
          </a:xfrm>
        </p:spPr>
        <p:txBody>
          <a:bodyPr>
            <a:noAutofit/>
          </a:bodyPr>
          <a:lstStyle/>
          <a:p>
            <a:pPr marL="0" indent="0">
              <a:buNone/>
            </a:pPr>
            <a:r>
              <a:rPr lang="en-US" sz="2400" dirty="0"/>
              <a:t>Ray Hensberger, baseball-loving technologist in the Strategic Innovation Group at Booz Allen Hamilton, from paper presented at the MIT Sloan Sports Analytics Conference 2015 </a:t>
            </a:r>
          </a:p>
          <a:p>
            <a:r>
              <a:rPr lang="en-US" sz="2000" dirty="0"/>
              <a:t>Machine learning algorithms on the 400 pitchers who threw more than 1000 pitches over 3 years</a:t>
            </a:r>
          </a:p>
          <a:p>
            <a:r>
              <a:rPr lang="en-US" sz="2000" dirty="0"/>
              <a:t>Factors: number of players on base, right-handed vs. left-handed batters, current at-bat (pitch type and zone history, ball-strike count); the game situation (inning, number of outs, and number and location of men on base); and pitcher/batter handedness</a:t>
            </a:r>
          </a:p>
          <a:p>
            <a:r>
              <a:rPr lang="en-US" sz="2000" dirty="0"/>
              <a:t>More factors: observations on pitchers that vary across ball games, such as curveball release point, fastball velocity, general pitch selection, and slider movement.</a:t>
            </a:r>
          </a:p>
          <a:p>
            <a:pPr marL="0" indent="0">
              <a:buNone/>
            </a:pPr>
            <a:r>
              <a:rPr lang="en-US" sz="2400" dirty="0"/>
              <a:t>His team modeled MLB data to show with </a:t>
            </a:r>
            <a:r>
              <a:rPr lang="en-US" sz="2400" b="1" dirty="0"/>
              <a:t>74.5% accuracy what a pitcher is going to throw—and when.</a:t>
            </a:r>
          </a:p>
        </p:txBody>
      </p:sp>
      <p:sp>
        <p:nvSpPr>
          <p:cNvPr id="7" name="TextBox 6"/>
          <p:cNvSpPr txBox="1"/>
          <p:nvPr/>
        </p:nvSpPr>
        <p:spPr>
          <a:xfrm>
            <a:off x="1140460" y="779626"/>
            <a:ext cx="8744060" cy="707886"/>
          </a:xfrm>
          <a:prstGeom prst="rect">
            <a:avLst/>
          </a:prstGeom>
          <a:noFill/>
        </p:spPr>
        <p:txBody>
          <a:bodyPr wrap="none" rtlCol="0">
            <a:spAutoFit/>
          </a:bodyPr>
          <a:lstStyle/>
          <a:p>
            <a:r>
              <a:rPr lang="en-US" sz="4000" dirty="0">
                <a:latin typeface="+mj-lt"/>
              </a:rPr>
              <a:t>Research: Can You Predict the Next Pitch?</a:t>
            </a:r>
          </a:p>
        </p:txBody>
      </p:sp>
      <p:sp>
        <p:nvSpPr>
          <p:cNvPr id="2" name="Date Placeholder 1"/>
          <p:cNvSpPr>
            <a:spLocks noGrp="1"/>
          </p:cNvSpPr>
          <p:nvPr>
            <p:ph type="dt" sz="half" idx="10"/>
          </p:nvPr>
        </p:nvSpPr>
        <p:spPr/>
        <p:txBody>
          <a:bodyPr/>
          <a:lstStyle/>
          <a:p>
            <a:r>
              <a:rPr lang="en-US" dirty="0"/>
              <a:t>September 2015</a:t>
            </a:r>
          </a:p>
        </p:txBody>
      </p:sp>
      <p:sp>
        <p:nvSpPr>
          <p:cNvPr id="3" name="Footer Placeholder 2"/>
          <p:cNvSpPr>
            <a:spLocks noGrp="1"/>
          </p:cNvSpPr>
          <p:nvPr>
            <p:ph type="ftr" sz="quarter" idx="11"/>
          </p:nvPr>
        </p:nvSpPr>
        <p:spPr/>
        <p:txBody>
          <a:bodyPr/>
          <a:lstStyle/>
          <a:p>
            <a:r>
              <a:rPr lang="en-US" dirty="0"/>
              <a:t>© Dr. Dave Enterprises 2015 </a:t>
            </a:r>
          </a:p>
        </p:txBody>
      </p:sp>
      <p:sp>
        <p:nvSpPr>
          <p:cNvPr id="4" name="Slide Number Placeholder 3"/>
          <p:cNvSpPr>
            <a:spLocks noGrp="1"/>
          </p:cNvSpPr>
          <p:nvPr>
            <p:ph type="sldNum" sz="quarter" idx="12"/>
          </p:nvPr>
        </p:nvSpPr>
        <p:spPr/>
        <p:txBody>
          <a:bodyPr/>
          <a:lstStyle/>
          <a:p>
            <a:fld id="{6113E31D-E2AB-40D1-8B51-AFA5AFEF393A}" type="slidenum">
              <a:rPr lang="en-US" smtClean="0"/>
              <a:t>11</a:t>
            </a:fld>
            <a:endParaRPr lang="en-US" dirty="0"/>
          </a:p>
        </p:txBody>
      </p:sp>
      <p:sp>
        <p:nvSpPr>
          <p:cNvPr id="8" name="TextBox 7"/>
          <p:cNvSpPr txBox="1"/>
          <p:nvPr/>
        </p:nvSpPr>
        <p:spPr>
          <a:xfrm>
            <a:off x="1958248" y="6444593"/>
            <a:ext cx="8278677" cy="307777"/>
          </a:xfrm>
          <a:prstGeom prst="rect">
            <a:avLst/>
          </a:prstGeom>
          <a:solidFill>
            <a:schemeClr val="bg1"/>
          </a:solidFill>
        </p:spPr>
        <p:txBody>
          <a:bodyPr wrap="none" rtlCol="0">
            <a:spAutoFit/>
          </a:bodyPr>
          <a:lstStyle/>
          <a:p>
            <a:r>
              <a:rPr lang="en-US" sz="1400" dirty="0"/>
              <a:t>Source: : </a:t>
            </a:r>
            <a:r>
              <a:rPr lang="en-US" sz="1400" dirty="0">
                <a:hlinkClick r:id="rId3"/>
              </a:rPr>
              <a:t>http://www.fastcolabs.com/3033324/how-sports-data-analytics-is-upsetting-the-game-all-over-again</a:t>
            </a:r>
            <a:r>
              <a:rPr lang="en-US" sz="1400" dirty="0"/>
              <a:t> </a:t>
            </a:r>
          </a:p>
        </p:txBody>
      </p:sp>
    </p:spTree>
    <p:extLst>
      <p:ext uri="{BB962C8B-B14F-4D97-AF65-F5344CB8AC3E}">
        <p14:creationId xmlns:p14="http://schemas.microsoft.com/office/powerpoint/2010/main" val="1376538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067" y="1319184"/>
            <a:ext cx="3200400" cy="2286000"/>
          </a:xfrm>
        </p:spPr>
        <p:txBody>
          <a:bodyPr>
            <a:normAutofit/>
          </a:bodyPr>
          <a:lstStyle/>
          <a:p>
            <a:r>
              <a:rPr lang="en-US" sz="4000" dirty="0"/>
              <a:t>Basketball</a:t>
            </a:r>
          </a:p>
        </p:txBody>
      </p:sp>
      <p:sp>
        <p:nvSpPr>
          <p:cNvPr id="3" name="Content Placeholder 2"/>
          <p:cNvSpPr>
            <a:spLocks noGrp="1"/>
          </p:cNvSpPr>
          <p:nvPr>
            <p:ph idx="1"/>
          </p:nvPr>
        </p:nvSpPr>
        <p:spPr>
          <a:xfrm>
            <a:off x="4766734" y="976284"/>
            <a:ext cx="6492240" cy="5257800"/>
          </a:xfrm>
        </p:spPr>
        <p:txBody>
          <a:bodyPr>
            <a:normAutofit fontScale="92500"/>
          </a:bodyPr>
          <a:lstStyle/>
          <a:p>
            <a:r>
              <a:rPr lang="en-US" dirty="0"/>
              <a:t>NBA teams are rapidly increasing their analytics skills</a:t>
            </a:r>
          </a:p>
          <a:p>
            <a:r>
              <a:rPr lang="en-US" dirty="0"/>
              <a:t>STATS SportsVU cameras </a:t>
            </a:r>
          </a:p>
          <a:p>
            <a:pPr lvl="2"/>
            <a:r>
              <a:rPr lang="en-US" sz="2400" dirty="0"/>
              <a:t>New and innovative visuals drive competitive analytics from game film </a:t>
            </a:r>
          </a:p>
          <a:p>
            <a:r>
              <a:rPr lang="en-US" dirty="0"/>
              <a:t>“In the paint” and 3 point shots are higher payoff</a:t>
            </a:r>
          </a:p>
          <a:p>
            <a:r>
              <a:rPr lang="en-US" dirty="0"/>
              <a:t>Spacing on the court is a hot area of analysis</a:t>
            </a:r>
          </a:p>
          <a:p>
            <a:r>
              <a:rPr lang="en-US" dirty="0"/>
              <a:t>Long season, lots of travel are issues for the coaches and athletes</a:t>
            </a:r>
          </a:p>
          <a:p>
            <a:r>
              <a:rPr lang="en-US" dirty="0"/>
              <a:t>Trainers play a key role in helping with player health</a:t>
            </a:r>
          </a:p>
        </p:txBody>
      </p:sp>
      <p:sp>
        <p:nvSpPr>
          <p:cNvPr id="4" name="Date Placeholder 3"/>
          <p:cNvSpPr>
            <a:spLocks noGrp="1"/>
          </p:cNvSpPr>
          <p:nvPr>
            <p:ph type="dt" sz="half" idx="10"/>
          </p:nvPr>
        </p:nvSpPr>
        <p:spPr/>
        <p:txBody>
          <a:bodyPr/>
          <a:lstStyle/>
          <a:p>
            <a:r>
              <a:rPr lang="en-US" dirty="0"/>
              <a:t>September 2015</a:t>
            </a:r>
          </a:p>
        </p:txBody>
      </p:sp>
      <p:sp>
        <p:nvSpPr>
          <p:cNvPr id="5" name="Footer Placeholder 4"/>
          <p:cNvSpPr>
            <a:spLocks noGrp="1"/>
          </p:cNvSpPr>
          <p:nvPr>
            <p:ph type="ftr" sz="quarter" idx="11"/>
          </p:nvPr>
        </p:nvSpPr>
        <p:spPr/>
        <p:txBody>
          <a:bodyPr/>
          <a:lstStyle/>
          <a:p>
            <a:r>
              <a:rPr lang="en-US" dirty="0"/>
              <a:t>© Dr. Dave Enterprises 2015 </a:t>
            </a:r>
          </a:p>
        </p:txBody>
      </p:sp>
      <p:sp>
        <p:nvSpPr>
          <p:cNvPr id="6" name="Slide Number Placeholder 5"/>
          <p:cNvSpPr>
            <a:spLocks noGrp="1"/>
          </p:cNvSpPr>
          <p:nvPr>
            <p:ph type="sldNum" sz="quarter" idx="12"/>
          </p:nvPr>
        </p:nvSpPr>
        <p:spPr/>
        <p:txBody>
          <a:bodyPr/>
          <a:lstStyle/>
          <a:p>
            <a:fld id="{6113E31D-E2AB-40D1-8B51-AFA5AFEF393A}" type="slidenum">
              <a:rPr lang="en-US" smtClean="0"/>
              <a:pPr/>
              <a:t>12</a:t>
            </a:fld>
            <a:endParaRPr lang="en-US" dirty="0"/>
          </a:p>
        </p:txBody>
      </p:sp>
    </p:spTree>
    <p:extLst>
      <p:ext uri="{BB962C8B-B14F-4D97-AF65-F5344CB8AC3E}">
        <p14:creationId xmlns:p14="http://schemas.microsoft.com/office/powerpoint/2010/main" val="1075328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43371" y="329248"/>
            <a:ext cx="9904762" cy="6000000"/>
          </a:xfrm>
          <a:prstGeom prst="rect">
            <a:avLst/>
          </a:prstGeom>
        </p:spPr>
      </p:pic>
      <p:sp>
        <p:nvSpPr>
          <p:cNvPr id="4" name="Slide Number Placeholder 3"/>
          <p:cNvSpPr>
            <a:spLocks noGrp="1"/>
          </p:cNvSpPr>
          <p:nvPr>
            <p:ph type="sldNum" sz="quarter" idx="12"/>
          </p:nvPr>
        </p:nvSpPr>
        <p:spPr/>
        <p:txBody>
          <a:bodyPr/>
          <a:lstStyle/>
          <a:p>
            <a:fld id="{6113E31D-E2AB-40D1-8B51-AFA5AFEF393A}" type="slidenum">
              <a:rPr lang="en-US" smtClean="0"/>
              <a:t>13</a:t>
            </a:fld>
            <a:endParaRPr lang="en-US" dirty="0"/>
          </a:p>
        </p:txBody>
      </p:sp>
      <p:sp>
        <p:nvSpPr>
          <p:cNvPr id="2" name="TextBox 1"/>
          <p:cNvSpPr txBox="1"/>
          <p:nvPr/>
        </p:nvSpPr>
        <p:spPr>
          <a:xfrm>
            <a:off x="7298575" y="1595913"/>
            <a:ext cx="4714008" cy="1815882"/>
          </a:xfrm>
          <a:prstGeom prst="rect">
            <a:avLst/>
          </a:prstGeom>
          <a:solidFill>
            <a:schemeClr val="bg1"/>
          </a:solidFill>
        </p:spPr>
        <p:txBody>
          <a:bodyPr wrap="square" rtlCol="0">
            <a:spAutoFit/>
          </a:bodyPr>
          <a:lstStyle/>
          <a:p>
            <a:r>
              <a:rPr lang="en-US" sz="2000" dirty="0"/>
              <a:t>Cameras now installed in all pro arenas, STATS SportVU system captures 6 video angles for analysis</a:t>
            </a:r>
          </a:p>
          <a:p>
            <a:endParaRPr lang="en-US" sz="1200" dirty="0"/>
          </a:p>
          <a:p>
            <a:r>
              <a:rPr lang="en-US" sz="2000" dirty="0"/>
              <a:t>Data available to all teams – creates new core competency requirement </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95719" y="3407825"/>
            <a:ext cx="3860851" cy="3555698"/>
          </a:xfrm>
          <a:prstGeom prst="rect">
            <a:avLst/>
          </a:prstGeom>
        </p:spPr>
      </p:pic>
      <p:sp>
        <p:nvSpPr>
          <p:cNvPr id="5" name="Date Placeholder 4"/>
          <p:cNvSpPr>
            <a:spLocks noGrp="1"/>
          </p:cNvSpPr>
          <p:nvPr>
            <p:ph type="dt" sz="half" idx="10"/>
          </p:nvPr>
        </p:nvSpPr>
        <p:spPr/>
        <p:txBody>
          <a:bodyPr/>
          <a:lstStyle/>
          <a:p>
            <a:r>
              <a:rPr lang="en-US" dirty="0"/>
              <a:t>September 2015</a:t>
            </a:r>
          </a:p>
        </p:txBody>
      </p:sp>
      <p:sp>
        <p:nvSpPr>
          <p:cNvPr id="6" name="Footer Placeholder 5"/>
          <p:cNvSpPr>
            <a:spLocks noGrp="1"/>
          </p:cNvSpPr>
          <p:nvPr>
            <p:ph type="ftr" sz="quarter" idx="11"/>
          </p:nvPr>
        </p:nvSpPr>
        <p:spPr/>
        <p:txBody>
          <a:bodyPr/>
          <a:lstStyle/>
          <a:p>
            <a:r>
              <a:rPr lang="en-US" dirty="0"/>
              <a:t>© Dr. Dave Enterprises 2015 </a:t>
            </a:r>
          </a:p>
        </p:txBody>
      </p:sp>
      <p:sp>
        <p:nvSpPr>
          <p:cNvPr id="10" name="TextBox 9"/>
          <p:cNvSpPr txBox="1"/>
          <p:nvPr/>
        </p:nvSpPr>
        <p:spPr>
          <a:xfrm>
            <a:off x="3895925" y="6459785"/>
            <a:ext cx="3051902" cy="307777"/>
          </a:xfrm>
          <a:prstGeom prst="rect">
            <a:avLst/>
          </a:prstGeom>
          <a:solidFill>
            <a:schemeClr val="bg1"/>
          </a:solidFill>
        </p:spPr>
        <p:txBody>
          <a:bodyPr wrap="square" rtlCol="0">
            <a:spAutoFit/>
          </a:bodyPr>
          <a:lstStyle/>
          <a:p>
            <a:r>
              <a:rPr lang="en-US" sz="1400" dirty="0"/>
              <a:t>Source: Washington Post, Oct 23, 2013 </a:t>
            </a:r>
          </a:p>
        </p:txBody>
      </p:sp>
    </p:spTree>
    <p:extLst>
      <p:ext uri="{BB962C8B-B14F-4D97-AF65-F5344CB8AC3E}">
        <p14:creationId xmlns:p14="http://schemas.microsoft.com/office/powerpoint/2010/main" val="2375484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123" y="3683687"/>
            <a:ext cx="3593562" cy="792897"/>
          </a:xfrm>
        </p:spPr>
        <p:txBody>
          <a:bodyPr>
            <a:normAutofit fontScale="90000"/>
          </a:bodyPr>
          <a:lstStyle/>
          <a:p>
            <a:r>
              <a:rPr lang="en-US" dirty="0"/>
              <a:t>Sample Shot Visuals for An </a:t>
            </a:r>
            <a:br>
              <a:rPr lang="en-US" dirty="0"/>
            </a:br>
            <a:r>
              <a:rPr lang="en-US" dirty="0"/>
              <a:t>Individual </a:t>
            </a:r>
            <a:br>
              <a:rPr lang="en-US" dirty="0"/>
            </a:br>
            <a:endParaRPr lang="en-US" sz="3100" dirty="0"/>
          </a:p>
        </p:txBody>
      </p:sp>
      <p:sp>
        <p:nvSpPr>
          <p:cNvPr id="4" name="Slide Number Placeholder 3"/>
          <p:cNvSpPr>
            <a:spLocks noGrp="1"/>
          </p:cNvSpPr>
          <p:nvPr>
            <p:ph type="sldNum" sz="quarter" idx="12"/>
          </p:nvPr>
        </p:nvSpPr>
        <p:spPr/>
        <p:txBody>
          <a:bodyPr/>
          <a:lstStyle/>
          <a:p>
            <a:fld id="{6113E31D-E2AB-40D1-8B51-AFA5AFEF393A}" type="slidenum">
              <a:rPr lang="en-US" smtClean="0"/>
              <a:t>14</a:t>
            </a:fld>
            <a:endParaRPr lang="en-US"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04360" y="227101"/>
            <a:ext cx="7303423" cy="5930493"/>
          </a:xfrm>
          <a:prstGeom prst="rect">
            <a:avLst/>
          </a:prstGeom>
        </p:spPr>
      </p:pic>
      <p:sp>
        <p:nvSpPr>
          <p:cNvPr id="6" name="Date Placeholder 5"/>
          <p:cNvSpPr>
            <a:spLocks noGrp="1"/>
          </p:cNvSpPr>
          <p:nvPr>
            <p:ph type="dt" sz="half" idx="10"/>
          </p:nvPr>
        </p:nvSpPr>
        <p:spPr>
          <a:xfrm>
            <a:off x="82649" y="6459785"/>
            <a:ext cx="2472271" cy="365125"/>
          </a:xfrm>
        </p:spPr>
        <p:txBody>
          <a:bodyPr/>
          <a:lstStyle/>
          <a:p>
            <a:r>
              <a:rPr lang="en-US" dirty="0"/>
              <a:t>September 2015</a:t>
            </a:r>
          </a:p>
        </p:txBody>
      </p:sp>
      <p:sp>
        <p:nvSpPr>
          <p:cNvPr id="7" name="Footer Placeholder 6"/>
          <p:cNvSpPr>
            <a:spLocks noGrp="1"/>
          </p:cNvSpPr>
          <p:nvPr>
            <p:ph type="ftr" sz="quarter" idx="11"/>
          </p:nvPr>
        </p:nvSpPr>
        <p:spPr/>
        <p:txBody>
          <a:bodyPr/>
          <a:lstStyle/>
          <a:p>
            <a:r>
              <a:rPr lang="en-US" dirty="0"/>
              <a:t>© Dr. Dave Enterprises 2015 </a:t>
            </a:r>
          </a:p>
        </p:txBody>
      </p:sp>
      <p:sp>
        <p:nvSpPr>
          <p:cNvPr id="8" name="TextBox 7"/>
          <p:cNvSpPr txBox="1"/>
          <p:nvPr/>
        </p:nvSpPr>
        <p:spPr>
          <a:xfrm>
            <a:off x="1249680" y="6459785"/>
            <a:ext cx="9799320" cy="307777"/>
          </a:xfrm>
          <a:prstGeom prst="rect">
            <a:avLst/>
          </a:prstGeom>
          <a:solidFill>
            <a:schemeClr val="bg1"/>
          </a:solidFill>
        </p:spPr>
        <p:txBody>
          <a:bodyPr wrap="square" rtlCol="0">
            <a:spAutoFit/>
          </a:bodyPr>
          <a:lstStyle/>
          <a:p>
            <a:r>
              <a:rPr lang="en-US" sz="1400" dirty="0"/>
              <a:t>Source: Grantland,  The Shape of Cavs to Come, http://grantland.com/the-triangle/lebron-james-kevin-love-kyrie-irving-cavs-offense</a:t>
            </a:r>
          </a:p>
        </p:txBody>
      </p:sp>
    </p:spTree>
    <p:extLst>
      <p:ext uri="{BB962C8B-B14F-4D97-AF65-F5344CB8AC3E}">
        <p14:creationId xmlns:p14="http://schemas.microsoft.com/office/powerpoint/2010/main" val="671633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Focus – Team Dynamics </a:t>
            </a:r>
          </a:p>
        </p:txBody>
      </p:sp>
      <p:sp>
        <p:nvSpPr>
          <p:cNvPr id="3" name="Content Placeholder 2"/>
          <p:cNvSpPr>
            <a:spLocks noGrp="1"/>
          </p:cNvSpPr>
          <p:nvPr>
            <p:ph idx="1"/>
          </p:nvPr>
        </p:nvSpPr>
        <p:spPr>
          <a:xfrm>
            <a:off x="5610235" y="1759884"/>
            <a:ext cx="6316633" cy="4344705"/>
          </a:xfrm>
        </p:spPr>
        <p:txBody>
          <a:bodyPr>
            <a:normAutofit/>
          </a:bodyPr>
          <a:lstStyle/>
          <a:p>
            <a:r>
              <a:rPr lang="en-US" dirty="0"/>
              <a:t>Landmark Must-Read article </a:t>
            </a:r>
          </a:p>
          <a:p>
            <a:pPr lvl="2"/>
            <a:r>
              <a:rPr lang="en-US" sz="2400" dirty="0"/>
              <a:t>Kirk Goldsberry – Grantland. February 6, 2014</a:t>
            </a:r>
          </a:p>
          <a:p>
            <a:pPr lvl="2"/>
            <a:r>
              <a:rPr lang="en-US" sz="2400" dirty="0"/>
              <a:t>“Data Ball”</a:t>
            </a:r>
          </a:p>
          <a:p>
            <a:pPr lvl="2"/>
            <a:endParaRPr lang="en-US" sz="2800" dirty="0"/>
          </a:p>
          <a:p>
            <a:r>
              <a:rPr lang="en-US" dirty="0"/>
              <a:t>Project to come up with new projected scoring value metric for every move on the court </a:t>
            </a:r>
          </a:p>
          <a:p>
            <a:endParaRPr lang="en-US" dirty="0"/>
          </a:p>
        </p:txBody>
      </p:sp>
      <p:sp>
        <p:nvSpPr>
          <p:cNvPr id="4" name="Footer Placeholder 3"/>
          <p:cNvSpPr>
            <a:spLocks noGrp="1"/>
          </p:cNvSpPr>
          <p:nvPr>
            <p:ph type="ftr" sz="quarter" idx="11"/>
          </p:nvPr>
        </p:nvSpPr>
        <p:spPr/>
        <p:txBody>
          <a:bodyPr/>
          <a:lstStyle/>
          <a:p>
            <a:r>
              <a:rPr lang="en-US" dirty="0"/>
              <a:t>© Dr. Dave Enterprises 2015 </a:t>
            </a:r>
          </a:p>
        </p:txBody>
      </p:sp>
      <p:sp>
        <p:nvSpPr>
          <p:cNvPr id="5" name="Slide Number Placeholder 4"/>
          <p:cNvSpPr>
            <a:spLocks noGrp="1"/>
          </p:cNvSpPr>
          <p:nvPr>
            <p:ph type="sldNum" sz="quarter" idx="12"/>
          </p:nvPr>
        </p:nvSpPr>
        <p:spPr/>
        <p:txBody>
          <a:bodyPr/>
          <a:lstStyle/>
          <a:p>
            <a:fld id="{6113E31D-E2AB-40D1-8B51-AFA5AFEF393A}" type="slidenum">
              <a:rPr lang="en-US" smtClean="0"/>
              <a:t>15</a:t>
            </a:fld>
            <a:endParaRPr lang="en-US" dirty="0"/>
          </a:p>
        </p:txBody>
      </p:sp>
      <p:sp>
        <p:nvSpPr>
          <p:cNvPr id="6" name="Date Placeholder 5"/>
          <p:cNvSpPr>
            <a:spLocks noGrp="1"/>
          </p:cNvSpPr>
          <p:nvPr>
            <p:ph type="dt" sz="half" idx="10"/>
          </p:nvPr>
        </p:nvSpPr>
        <p:spPr/>
        <p:txBody>
          <a:bodyPr/>
          <a:lstStyle/>
          <a:p>
            <a:r>
              <a:rPr lang="en-US" dirty="0"/>
              <a:t>September 2015</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5678" y="2532055"/>
            <a:ext cx="4649443" cy="2478095"/>
          </a:xfrm>
          <a:prstGeom prst="rect">
            <a:avLst/>
          </a:prstGeom>
        </p:spPr>
      </p:pic>
      <p:sp>
        <p:nvSpPr>
          <p:cNvPr id="9" name="TextBox 8"/>
          <p:cNvSpPr txBox="1"/>
          <p:nvPr/>
        </p:nvSpPr>
        <p:spPr>
          <a:xfrm>
            <a:off x="1920240" y="6459785"/>
            <a:ext cx="7056120" cy="307777"/>
          </a:xfrm>
          <a:prstGeom prst="rect">
            <a:avLst/>
          </a:prstGeom>
          <a:solidFill>
            <a:schemeClr val="bg1"/>
          </a:solidFill>
        </p:spPr>
        <p:txBody>
          <a:bodyPr wrap="square" rtlCol="0">
            <a:spAutoFit/>
          </a:bodyPr>
          <a:lstStyle/>
          <a:p>
            <a:pPr lvl="2"/>
            <a:r>
              <a:rPr lang="en-US" sz="1400" dirty="0"/>
              <a:t>Source: </a:t>
            </a:r>
            <a:r>
              <a:rPr lang="en-US" sz="1400" dirty="0">
                <a:hlinkClick r:id="rId4"/>
              </a:rPr>
              <a:t>http://grantland.com/features/expected-value-possession-nba-analytics/</a:t>
            </a:r>
            <a:endParaRPr lang="en-US" sz="1400" dirty="0"/>
          </a:p>
        </p:txBody>
      </p:sp>
    </p:spTree>
    <p:extLst>
      <p:ext uri="{BB962C8B-B14F-4D97-AF65-F5344CB8AC3E}">
        <p14:creationId xmlns:p14="http://schemas.microsoft.com/office/powerpoint/2010/main" val="3313596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Associated Research Paper </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 Dr. Dave Enterprises 2015 </a:t>
            </a:r>
          </a:p>
        </p:txBody>
      </p:sp>
      <p:sp>
        <p:nvSpPr>
          <p:cNvPr id="5" name="Slide Number Placeholder 4"/>
          <p:cNvSpPr>
            <a:spLocks noGrp="1"/>
          </p:cNvSpPr>
          <p:nvPr>
            <p:ph type="sldNum" sz="quarter" idx="12"/>
          </p:nvPr>
        </p:nvSpPr>
        <p:spPr/>
        <p:txBody>
          <a:bodyPr/>
          <a:lstStyle/>
          <a:p>
            <a:fld id="{6113E31D-E2AB-40D1-8B51-AFA5AFEF393A}" type="slidenum">
              <a:rPr lang="en-US" smtClean="0"/>
              <a:t>16</a:t>
            </a:fld>
            <a:endParaRPr lang="en-US" dirty="0"/>
          </a:p>
        </p:txBody>
      </p:sp>
      <p:sp>
        <p:nvSpPr>
          <p:cNvPr id="6" name="Date Placeholder 5"/>
          <p:cNvSpPr>
            <a:spLocks noGrp="1"/>
          </p:cNvSpPr>
          <p:nvPr>
            <p:ph type="dt" sz="half" idx="10"/>
          </p:nvPr>
        </p:nvSpPr>
        <p:spPr/>
        <p:txBody>
          <a:bodyPr/>
          <a:lstStyle/>
          <a:p>
            <a:r>
              <a:rPr lang="en-US" dirty="0"/>
              <a:t>September 2015</a:t>
            </a:r>
          </a:p>
        </p:txBody>
      </p:sp>
      <p:pic>
        <p:nvPicPr>
          <p:cNvPr id="7" name="Picture 6"/>
          <p:cNvPicPr>
            <a:picLocks noChangeAspect="1"/>
          </p:cNvPicPr>
          <p:nvPr/>
        </p:nvPicPr>
        <p:blipFill>
          <a:blip r:embed="rId3"/>
          <a:stretch>
            <a:fillRect/>
          </a:stretch>
        </p:blipFill>
        <p:spPr>
          <a:xfrm>
            <a:off x="1814844" y="1865595"/>
            <a:ext cx="8885714" cy="4000000"/>
          </a:xfrm>
          <a:prstGeom prst="rect">
            <a:avLst/>
          </a:prstGeom>
        </p:spPr>
      </p:pic>
      <p:sp>
        <p:nvSpPr>
          <p:cNvPr id="8" name="TextBox 7"/>
          <p:cNvSpPr txBox="1"/>
          <p:nvPr/>
        </p:nvSpPr>
        <p:spPr>
          <a:xfrm>
            <a:off x="1385455" y="6459785"/>
            <a:ext cx="10016836" cy="261610"/>
          </a:xfrm>
          <a:prstGeom prst="rect">
            <a:avLst/>
          </a:prstGeom>
          <a:solidFill>
            <a:schemeClr val="bg1"/>
          </a:solidFill>
        </p:spPr>
        <p:txBody>
          <a:bodyPr wrap="square" rtlCol="0">
            <a:spAutoFit/>
          </a:bodyPr>
          <a:lstStyle/>
          <a:p>
            <a:r>
              <a:rPr lang="en-US" sz="1100" dirty="0"/>
              <a:t>Source: http://www.sloansportsconference.com/wp-content/uploads/2014/02/2014_SSAC_Pointwise-Predicting-Points-and-Valuing-Decisions-in-Real-Time.pdf</a:t>
            </a:r>
          </a:p>
        </p:txBody>
      </p:sp>
    </p:spTree>
    <p:extLst>
      <p:ext uri="{BB962C8B-B14F-4D97-AF65-F5344CB8AC3E}">
        <p14:creationId xmlns:p14="http://schemas.microsoft.com/office/powerpoint/2010/main" val="3282021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New Calculation – EPV – Expected Point Value</a:t>
            </a:r>
          </a:p>
        </p:txBody>
      </p:sp>
      <p:sp>
        <p:nvSpPr>
          <p:cNvPr id="3" name="Content Placeholder 2"/>
          <p:cNvSpPr>
            <a:spLocks noGrp="1"/>
          </p:cNvSpPr>
          <p:nvPr>
            <p:ph idx="1"/>
          </p:nvPr>
        </p:nvSpPr>
        <p:spPr>
          <a:xfrm>
            <a:off x="1068387" y="1716122"/>
            <a:ext cx="10712133" cy="4776752"/>
          </a:xfrm>
        </p:spPr>
        <p:txBody>
          <a:bodyPr/>
          <a:lstStyle/>
          <a:p>
            <a:r>
              <a:rPr lang="en-US" dirty="0"/>
              <a:t>“Competing risk model” – used computational horsepower of 500 parallel processors and two terabytes of memory to complete the analysis</a:t>
            </a:r>
          </a:p>
          <a:p>
            <a:r>
              <a:rPr lang="en-US" dirty="0"/>
              <a:t>The 2012-13 SportVU data set used for the paper included 800 million locations of NBA players. Keep in mind, the data was collected in only 14 NBA arenas last season — </a:t>
            </a:r>
            <a:r>
              <a:rPr lang="en-US" dirty="0">
                <a:hlinkClick r:id="rId3"/>
              </a:rPr>
              <a:t>it’s collected in every arena in the 2015 season</a:t>
            </a:r>
            <a:r>
              <a:rPr lang="en-US" dirty="0"/>
              <a:t>. </a:t>
            </a:r>
          </a:p>
          <a:p>
            <a:r>
              <a:rPr lang="en-US" dirty="0"/>
              <a:t>The database the group built for the project was 93 gigabytes.</a:t>
            </a:r>
          </a:p>
        </p:txBody>
      </p:sp>
      <p:sp>
        <p:nvSpPr>
          <p:cNvPr id="4" name="Footer Placeholder 3"/>
          <p:cNvSpPr>
            <a:spLocks noGrp="1"/>
          </p:cNvSpPr>
          <p:nvPr>
            <p:ph type="ftr" sz="quarter" idx="11"/>
          </p:nvPr>
        </p:nvSpPr>
        <p:spPr/>
        <p:txBody>
          <a:bodyPr/>
          <a:lstStyle/>
          <a:p>
            <a:r>
              <a:rPr lang="en-US" dirty="0"/>
              <a:t>© Dr. Dave Enterprises 2015 </a:t>
            </a:r>
          </a:p>
        </p:txBody>
      </p:sp>
      <p:sp>
        <p:nvSpPr>
          <p:cNvPr id="5" name="Slide Number Placeholder 4"/>
          <p:cNvSpPr>
            <a:spLocks noGrp="1"/>
          </p:cNvSpPr>
          <p:nvPr>
            <p:ph type="sldNum" sz="quarter" idx="12"/>
          </p:nvPr>
        </p:nvSpPr>
        <p:spPr/>
        <p:txBody>
          <a:bodyPr/>
          <a:lstStyle/>
          <a:p>
            <a:fld id="{6113E31D-E2AB-40D1-8B51-AFA5AFEF393A}" type="slidenum">
              <a:rPr lang="en-US" smtClean="0"/>
              <a:t>17</a:t>
            </a:fld>
            <a:endParaRPr lang="en-US" dirty="0"/>
          </a:p>
        </p:txBody>
      </p:sp>
      <p:sp>
        <p:nvSpPr>
          <p:cNvPr id="6" name="Date Placeholder 5"/>
          <p:cNvSpPr>
            <a:spLocks noGrp="1"/>
          </p:cNvSpPr>
          <p:nvPr>
            <p:ph type="dt" sz="half" idx="10"/>
          </p:nvPr>
        </p:nvSpPr>
        <p:spPr/>
        <p:txBody>
          <a:bodyPr/>
          <a:lstStyle/>
          <a:p>
            <a:r>
              <a:rPr lang="en-US" dirty="0"/>
              <a:t>September 2015</a:t>
            </a:r>
          </a:p>
        </p:txBody>
      </p:sp>
      <p:sp>
        <p:nvSpPr>
          <p:cNvPr id="8" name="TextBox 7"/>
          <p:cNvSpPr txBox="1"/>
          <p:nvPr/>
        </p:nvSpPr>
        <p:spPr>
          <a:xfrm>
            <a:off x="1385455" y="6459785"/>
            <a:ext cx="10016836" cy="261610"/>
          </a:xfrm>
          <a:prstGeom prst="rect">
            <a:avLst/>
          </a:prstGeom>
          <a:solidFill>
            <a:schemeClr val="bg1"/>
          </a:solidFill>
        </p:spPr>
        <p:txBody>
          <a:bodyPr wrap="square" rtlCol="0">
            <a:spAutoFit/>
          </a:bodyPr>
          <a:lstStyle/>
          <a:p>
            <a:r>
              <a:rPr lang="en-US" sz="1100" dirty="0"/>
              <a:t>Source: http://www.sloansportsconference.com/wp-content/uploads/2014/02/2014_SSAC_Pointwise-Predictig-Points-and-Valuing-Decisions-in-Real-Time.pdf</a:t>
            </a:r>
          </a:p>
        </p:txBody>
      </p:sp>
    </p:spTree>
    <p:extLst>
      <p:ext uri="{BB962C8B-B14F-4D97-AF65-F5344CB8AC3E}">
        <p14:creationId xmlns:p14="http://schemas.microsoft.com/office/powerpoint/2010/main" val="4041088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201" y="728186"/>
            <a:ext cx="10058400" cy="792897"/>
          </a:xfrm>
        </p:spPr>
        <p:txBody>
          <a:bodyPr>
            <a:normAutofit fontScale="90000"/>
          </a:bodyPr>
          <a:lstStyle/>
          <a:p>
            <a:r>
              <a:rPr lang="en-US" dirty="0"/>
              <a:t>Play </a:t>
            </a:r>
            <a:br>
              <a:rPr lang="en-US" dirty="0"/>
            </a:br>
            <a:r>
              <a:rPr lang="en-US" dirty="0"/>
              <a:t>Analytics </a:t>
            </a:r>
          </a:p>
        </p:txBody>
      </p:sp>
      <p:sp>
        <p:nvSpPr>
          <p:cNvPr id="4" name="Footer Placeholder 3"/>
          <p:cNvSpPr>
            <a:spLocks noGrp="1"/>
          </p:cNvSpPr>
          <p:nvPr>
            <p:ph type="ftr" sz="quarter" idx="11"/>
          </p:nvPr>
        </p:nvSpPr>
        <p:spPr/>
        <p:txBody>
          <a:bodyPr/>
          <a:lstStyle/>
          <a:p>
            <a:r>
              <a:rPr lang="en-US" dirty="0"/>
              <a:t>© Dr. Dave Enterprises 2015 </a:t>
            </a:r>
          </a:p>
        </p:txBody>
      </p:sp>
      <p:sp>
        <p:nvSpPr>
          <p:cNvPr id="5" name="Slide Number Placeholder 4"/>
          <p:cNvSpPr>
            <a:spLocks noGrp="1"/>
          </p:cNvSpPr>
          <p:nvPr>
            <p:ph type="sldNum" sz="quarter" idx="12"/>
          </p:nvPr>
        </p:nvSpPr>
        <p:spPr/>
        <p:txBody>
          <a:bodyPr/>
          <a:lstStyle/>
          <a:p>
            <a:fld id="{6113E31D-E2AB-40D1-8B51-AFA5AFEF393A}" type="slidenum">
              <a:rPr lang="en-US" smtClean="0"/>
              <a:t>18</a:t>
            </a:fld>
            <a:endParaRPr lang="en-US" dirty="0"/>
          </a:p>
        </p:txBody>
      </p:sp>
      <p:sp>
        <p:nvSpPr>
          <p:cNvPr id="6" name="Date Placeholder 5"/>
          <p:cNvSpPr>
            <a:spLocks noGrp="1"/>
          </p:cNvSpPr>
          <p:nvPr>
            <p:ph type="dt" sz="half" idx="10"/>
          </p:nvPr>
        </p:nvSpPr>
        <p:spPr/>
        <p:txBody>
          <a:bodyPr/>
          <a:lstStyle/>
          <a:p>
            <a:r>
              <a:rPr lang="en-US" dirty="0"/>
              <a:t>September 2015</a:t>
            </a:r>
          </a:p>
        </p:txBody>
      </p:sp>
      <p:sp>
        <p:nvSpPr>
          <p:cNvPr id="7" name="TextBox 6"/>
          <p:cNvSpPr txBox="1"/>
          <p:nvPr/>
        </p:nvSpPr>
        <p:spPr>
          <a:xfrm>
            <a:off x="455798" y="1982006"/>
            <a:ext cx="3877382" cy="4247317"/>
          </a:xfrm>
          <a:prstGeom prst="rect">
            <a:avLst/>
          </a:prstGeom>
          <a:noFill/>
        </p:spPr>
        <p:txBody>
          <a:bodyPr wrap="square" rtlCol="0">
            <a:spAutoFit/>
          </a:bodyPr>
          <a:lstStyle/>
          <a:p>
            <a:r>
              <a:rPr lang="en-US" dirty="0"/>
              <a:t>8.8 seconds left, end of game</a:t>
            </a:r>
          </a:p>
          <a:p>
            <a:r>
              <a:rPr lang="en-US" dirty="0"/>
              <a:t>San Antonio behind by 2</a:t>
            </a:r>
          </a:p>
          <a:p>
            <a:r>
              <a:rPr lang="en-US" dirty="0"/>
              <a:t>Inbounding the ball </a:t>
            </a:r>
          </a:p>
          <a:p>
            <a:endParaRPr lang="en-US" dirty="0"/>
          </a:p>
          <a:p>
            <a:r>
              <a:rPr lang="en-US" dirty="0"/>
              <a:t>Play Video at</a:t>
            </a:r>
          </a:p>
          <a:p>
            <a:r>
              <a:rPr lang="en-US" dirty="0">
                <a:hlinkClick r:id="rId3"/>
              </a:rPr>
              <a:t>https://youtu.be/OVY15CHD6FQ</a:t>
            </a:r>
            <a:endParaRPr lang="en-US" dirty="0"/>
          </a:p>
          <a:p>
            <a:endParaRPr lang="en-US" dirty="0"/>
          </a:p>
          <a:p>
            <a:r>
              <a:rPr lang="en-US" dirty="0"/>
              <a:t>Under the “old way”, </a:t>
            </a:r>
          </a:p>
          <a:p>
            <a:r>
              <a:rPr lang="en-US" dirty="0"/>
              <a:t>Kawhi Leonard gets the credit for making the 3 pointer and winning the game.</a:t>
            </a:r>
          </a:p>
          <a:p>
            <a:endParaRPr lang="en-US" dirty="0"/>
          </a:p>
          <a:p>
            <a:r>
              <a:rPr lang="en-US" dirty="0"/>
              <a:t>Under the “new way”, Tony Parker gets credit for a great pass and winning the game</a:t>
            </a:r>
          </a:p>
        </p:txBody>
      </p:sp>
      <p:pic>
        <p:nvPicPr>
          <p:cNvPr id="9" name="Picture 8"/>
          <p:cNvPicPr>
            <a:picLocks noChangeAspect="1"/>
          </p:cNvPicPr>
          <p:nvPr/>
        </p:nvPicPr>
        <p:blipFill>
          <a:blip r:embed="rId4"/>
          <a:stretch>
            <a:fillRect/>
          </a:stretch>
        </p:blipFill>
        <p:spPr>
          <a:xfrm>
            <a:off x="4333180" y="880533"/>
            <a:ext cx="7602955" cy="5118329"/>
          </a:xfrm>
          <a:prstGeom prst="rect">
            <a:avLst/>
          </a:prstGeom>
        </p:spPr>
      </p:pic>
      <p:sp>
        <p:nvSpPr>
          <p:cNvPr id="10" name="TextBox 9"/>
          <p:cNvSpPr txBox="1"/>
          <p:nvPr/>
        </p:nvSpPr>
        <p:spPr>
          <a:xfrm>
            <a:off x="2773680" y="6459785"/>
            <a:ext cx="6111240" cy="307777"/>
          </a:xfrm>
          <a:prstGeom prst="rect">
            <a:avLst/>
          </a:prstGeom>
          <a:solidFill>
            <a:schemeClr val="bg1"/>
          </a:solidFill>
        </p:spPr>
        <p:txBody>
          <a:bodyPr wrap="square" rtlCol="0">
            <a:spAutoFit/>
          </a:bodyPr>
          <a:lstStyle/>
          <a:p>
            <a:r>
              <a:rPr lang="en-US" sz="1400" dirty="0"/>
              <a:t>Source: http://grantland.com/features/expected-value-possession-nba-analytics/</a:t>
            </a:r>
          </a:p>
        </p:txBody>
      </p:sp>
    </p:spTree>
    <p:extLst>
      <p:ext uri="{BB962C8B-B14F-4D97-AF65-F5344CB8AC3E}">
        <p14:creationId xmlns:p14="http://schemas.microsoft.com/office/powerpoint/2010/main" val="3434341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498" y="981054"/>
            <a:ext cx="10058400" cy="792897"/>
          </a:xfrm>
        </p:spPr>
        <p:txBody>
          <a:bodyPr>
            <a:normAutofit fontScale="90000"/>
          </a:bodyPr>
          <a:lstStyle/>
          <a:p>
            <a:r>
              <a:rPr lang="en-US" dirty="0"/>
              <a:t>Expected</a:t>
            </a:r>
            <a:br>
              <a:rPr lang="en-US" dirty="0"/>
            </a:br>
            <a:r>
              <a:rPr lang="en-US" dirty="0"/>
              <a:t>Point </a:t>
            </a:r>
            <a:br>
              <a:rPr lang="en-US" dirty="0"/>
            </a:br>
            <a:r>
              <a:rPr lang="en-US" dirty="0"/>
              <a:t>Value</a:t>
            </a:r>
            <a:endParaRPr lang="en-US" sz="3100" dirty="0"/>
          </a:p>
        </p:txBody>
      </p:sp>
      <p:sp>
        <p:nvSpPr>
          <p:cNvPr id="4" name="Slide Number Placeholder 3"/>
          <p:cNvSpPr>
            <a:spLocks noGrp="1"/>
          </p:cNvSpPr>
          <p:nvPr>
            <p:ph type="sldNum" sz="quarter" idx="12"/>
          </p:nvPr>
        </p:nvSpPr>
        <p:spPr/>
        <p:txBody>
          <a:bodyPr/>
          <a:lstStyle/>
          <a:p>
            <a:fld id="{6113E31D-E2AB-40D1-8B51-AFA5AFEF393A}" type="slidenum">
              <a:rPr lang="en-US" smtClean="0"/>
              <a:t>19</a:t>
            </a:fld>
            <a:endParaRPr lang="en-US" dirty="0"/>
          </a:p>
        </p:txBody>
      </p:sp>
      <p:pic>
        <p:nvPicPr>
          <p:cNvPr id="6" name="Picture 5"/>
          <p:cNvPicPr>
            <a:picLocks noChangeAspect="1"/>
          </p:cNvPicPr>
          <p:nvPr/>
        </p:nvPicPr>
        <p:blipFill>
          <a:blip r:embed="rId3"/>
          <a:stretch>
            <a:fillRect/>
          </a:stretch>
        </p:blipFill>
        <p:spPr>
          <a:xfrm>
            <a:off x="3287310" y="425436"/>
            <a:ext cx="8725273" cy="5697008"/>
          </a:xfrm>
          <a:prstGeom prst="rect">
            <a:avLst/>
          </a:prstGeom>
        </p:spPr>
      </p:pic>
      <p:sp>
        <p:nvSpPr>
          <p:cNvPr id="8" name="TextBox 7"/>
          <p:cNvSpPr txBox="1"/>
          <p:nvPr/>
        </p:nvSpPr>
        <p:spPr>
          <a:xfrm>
            <a:off x="260244" y="2335213"/>
            <a:ext cx="2929071" cy="2585323"/>
          </a:xfrm>
          <a:prstGeom prst="rect">
            <a:avLst/>
          </a:prstGeom>
          <a:noFill/>
        </p:spPr>
        <p:txBody>
          <a:bodyPr wrap="square" rtlCol="0">
            <a:spAutoFit/>
          </a:bodyPr>
          <a:lstStyle/>
          <a:p>
            <a:r>
              <a:rPr lang="en-US" dirty="0"/>
              <a:t>Can calculate Expected Values for passing to various teammates</a:t>
            </a:r>
          </a:p>
          <a:p>
            <a:endParaRPr lang="en-US" dirty="0"/>
          </a:p>
          <a:p>
            <a:r>
              <a:rPr lang="en-US" dirty="0"/>
              <a:t>EPV is the expected number of points</a:t>
            </a:r>
          </a:p>
          <a:p>
            <a:endParaRPr lang="en-US" dirty="0"/>
          </a:p>
          <a:p>
            <a:r>
              <a:rPr lang="en-US" dirty="0"/>
              <a:t>Updated constantly because of movement, defense</a:t>
            </a:r>
          </a:p>
        </p:txBody>
      </p:sp>
      <p:sp>
        <p:nvSpPr>
          <p:cNvPr id="3" name="Date Placeholder 2"/>
          <p:cNvSpPr>
            <a:spLocks noGrp="1"/>
          </p:cNvSpPr>
          <p:nvPr>
            <p:ph type="dt" sz="half" idx="10"/>
          </p:nvPr>
        </p:nvSpPr>
        <p:spPr/>
        <p:txBody>
          <a:bodyPr/>
          <a:lstStyle/>
          <a:p>
            <a:r>
              <a:rPr lang="en-US" dirty="0"/>
              <a:t>September 2015</a:t>
            </a:r>
          </a:p>
        </p:txBody>
      </p:sp>
      <p:sp>
        <p:nvSpPr>
          <p:cNvPr id="5" name="Footer Placeholder 4"/>
          <p:cNvSpPr>
            <a:spLocks noGrp="1"/>
          </p:cNvSpPr>
          <p:nvPr>
            <p:ph type="ftr" sz="quarter" idx="11"/>
          </p:nvPr>
        </p:nvSpPr>
        <p:spPr/>
        <p:txBody>
          <a:bodyPr/>
          <a:lstStyle/>
          <a:p>
            <a:r>
              <a:rPr lang="en-US" dirty="0"/>
              <a:t>© Dr. Dave Enterprises 2015 </a:t>
            </a:r>
          </a:p>
        </p:txBody>
      </p:sp>
      <p:sp>
        <p:nvSpPr>
          <p:cNvPr id="9" name="TextBox 8"/>
          <p:cNvSpPr txBox="1"/>
          <p:nvPr/>
        </p:nvSpPr>
        <p:spPr>
          <a:xfrm>
            <a:off x="2987040" y="6459785"/>
            <a:ext cx="6141720" cy="307777"/>
          </a:xfrm>
          <a:prstGeom prst="rect">
            <a:avLst/>
          </a:prstGeom>
          <a:solidFill>
            <a:schemeClr val="bg1"/>
          </a:solidFill>
        </p:spPr>
        <p:txBody>
          <a:bodyPr wrap="square" rtlCol="0">
            <a:spAutoFit/>
          </a:bodyPr>
          <a:lstStyle/>
          <a:p>
            <a:r>
              <a:rPr lang="en-US" sz="1400" dirty="0"/>
              <a:t>Source: http://grantland.com/features/expected-value-possession-nba-analytics/</a:t>
            </a:r>
          </a:p>
        </p:txBody>
      </p:sp>
    </p:spTree>
    <p:extLst>
      <p:ext uri="{BB962C8B-B14F-4D97-AF65-F5344CB8AC3E}">
        <p14:creationId xmlns:p14="http://schemas.microsoft.com/office/powerpoint/2010/main" val="26399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0000"/>
                </a:solidFill>
              </a:rPr>
              <a:t>THIS IS MODULE 4</a:t>
            </a:r>
            <a:endParaRPr lang="en-US" dirty="0">
              <a:solidFill>
                <a:srgbClr val="FF0000"/>
              </a:solidFill>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dirty="0">
                <a:solidFill>
                  <a:srgbClr val="FF0000"/>
                </a:solidFill>
              </a:rPr>
              <a:t>There are two versions of the materials</a:t>
            </a:r>
          </a:p>
          <a:p>
            <a:r>
              <a:rPr lang="en-US" dirty="0">
                <a:solidFill>
                  <a:srgbClr val="FF0000"/>
                </a:solidFill>
              </a:rPr>
              <a:t>You can pull the “Overview Deck” which has all the slides in one place</a:t>
            </a:r>
          </a:p>
          <a:p>
            <a:pPr marL="0" indent="0">
              <a:buNone/>
            </a:pPr>
            <a:r>
              <a:rPr lang="en-US" dirty="0">
                <a:solidFill>
                  <a:srgbClr val="FF0000"/>
                </a:solidFill>
              </a:rPr>
              <a:t>Or – you can access 6 modules that carve the material up</a:t>
            </a:r>
          </a:p>
          <a:p>
            <a:r>
              <a:rPr lang="en-US" dirty="0">
                <a:solidFill>
                  <a:srgbClr val="FF0000"/>
                </a:solidFill>
              </a:rPr>
              <a:t>#1 – Sports is Big Business</a:t>
            </a:r>
          </a:p>
          <a:p>
            <a:r>
              <a:rPr lang="en-US" dirty="0">
                <a:solidFill>
                  <a:srgbClr val="FF0000"/>
                </a:solidFill>
              </a:rPr>
              <a:t>#2 – Sports Analytics is HOT</a:t>
            </a:r>
          </a:p>
          <a:p>
            <a:r>
              <a:rPr lang="en-US" dirty="0">
                <a:solidFill>
                  <a:srgbClr val="FF0000"/>
                </a:solidFill>
              </a:rPr>
              <a:t>#3 – Sports Analytics for Business Operations</a:t>
            </a:r>
          </a:p>
          <a:p>
            <a:r>
              <a:rPr lang="en-US" dirty="0">
                <a:solidFill>
                  <a:srgbClr val="FF0000"/>
                </a:solidFill>
              </a:rPr>
              <a:t>#4 – Sports Analytics for Team Operations</a:t>
            </a:r>
          </a:p>
          <a:p>
            <a:r>
              <a:rPr lang="en-US" dirty="0">
                <a:solidFill>
                  <a:srgbClr val="FF0000"/>
                </a:solidFill>
              </a:rPr>
              <a:t>#5 – Sports Analytics for Training, Health, and Safety</a:t>
            </a:r>
          </a:p>
          <a:p>
            <a:r>
              <a:rPr lang="en-US" dirty="0">
                <a:solidFill>
                  <a:srgbClr val="FF0000"/>
                </a:solidFill>
              </a:rPr>
              <a:t>#6 – How to Get a Job in Sports Analytics </a:t>
            </a:r>
          </a:p>
        </p:txBody>
      </p:sp>
      <p:sp>
        <p:nvSpPr>
          <p:cNvPr id="4" name="Footer Placeholder 3"/>
          <p:cNvSpPr>
            <a:spLocks noGrp="1"/>
          </p:cNvSpPr>
          <p:nvPr>
            <p:ph type="ftr" sz="quarter" idx="11"/>
          </p:nvPr>
        </p:nvSpPr>
        <p:spPr/>
        <p:txBody>
          <a:bodyPr/>
          <a:lstStyle/>
          <a:p>
            <a:r>
              <a:rPr lang="en-US" dirty="0"/>
              <a:t>© Dr. Dave Enterprises 2015 </a:t>
            </a:r>
          </a:p>
        </p:txBody>
      </p:sp>
      <p:sp>
        <p:nvSpPr>
          <p:cNvPr id="5" name="Slide Number Placeholder 4"/>
          <p:cNvSpPr>
            <a:spLocks noGrp="1"/>
          </p:cNvSpPr>
          <p:nvPr>
            <p:ph type="sldNum" sz="quarter" idx="12"/>
          </p:nvPr>
        </p:nvSpPr>
        <p:spPr/>
        <p:txBody>
          <a:bodyPr/>
          <a:lstStyle/>
          <a:p>
            <a:fld id="{6113E31D-E2AB-40D1-8B51-AFA5AFEF393A}" type="slidenum">
              <a:rPr lang="en-US" smtClean="0"/>
              <a:t>2</a:t>
            </a:fld>
            <a:endParaRPr lang="en-US" dirty="0"/>
          </a:p>
        </p:txBody>
      </p:sp>
      <p:sp>
        <p:nvSpPr>
          <p:cNvPr id="6" name="Date Placeholder 5"/>
          <p:cNvSpPr>
            <a:spLocks noGrp="1"/>
          </p:cNvSpPr>
          <p:nvPr>
            <p:ph type="dt" sz="half" idx="10"/>
          </p:nvPr>
        </p:nvSpPr>
        <p:spPr/>
        <p:txBody>
          <a:bodyPr/>
          <a:lstStyle/>
          <a:p>
            <a:r>
              <a:rPr lang="en-US" dirty="0"/>
              <a:t>September 2015</a:t>
            </a:r>
          </a:p>
        </p:txBody>
      </p:sp>
    </p:spTree>
    <p:extLst>
      <p:ext uri="{BB962C8B-B14F-4D97-AF65-F5344CB8AC3E}">
        <p14:creationId xmlns:p14="http://schemas.microsoft.com/office/powerpoint/2010/main" val="2530539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 Dr. Dave Enterprises 2015 </a:t>
            </a:r>
          </a:p>
        </p:txBody>
      </p:sp>
      <p:sp>
        <p:nvSpPr>
          <p:cNvPr id="5" name="Slide Number Placeholder 4"/>
          <p:cNvSpPr>
            <a:spLocks noGrp="1"/>
          </p:cNvSpPr>
          <p:nvPr>
            <p:ph type="sldNum" sz="quarter" idx="12"/>
          </p:nvPr>
        </p:nvSpPr>
        <p:spPr/>
        <p:txBody>
          <a:bodyPr/>
          <a:lstStyle/>
          <a:p>
            <a:fld id="{6113E31D-E2AB-40D1-8B51-AFA5AFEF393A}" type="slidenum">
              <a:rPr lang="en-US" smtClean="0"/>
              <a:t>20</a:t>
            </a:fld>
            <a:endParaRPr lang="en-US" dirty="0"/>
          </a:p>
        </p:txBody>
      </p:sp>
      <p:sp>
        <p:nvSpPr>
          <p:cNvPr id="6" name="Date Placeholder 5"/>
          <p:cNvSpPr>
            <a:spLocks noGrp="1"/>
          </p:cNvSpPr>
          <p:nvPr>
            <p:ph type="dt" sz="half" idx="10"/>
          </p:nvPr>
        </p:nvSpPr>
        <p:spPr/>
        <p:txBody>
          <a:bodyPr/>
          <a:lstStyle/>
          <a:p>
            <a:r>
              <a:rPr lang="en-US" dirty="0"/>
              <a:t>September 2015</a:t>
            </a:r>
          </a:p>
        </p:txBody>
      </p:sp>
      <p:pic>
        <p:nvPicPr>
          <p:cNvPr id="7" name="Picture 6"/>
          <p:cNvPicPr>
            <a:picLocks noChangeAspect="1"/>
          </p:cNvPicPr>
          <p:nvPr/>
        </p:nvPicPr>
        <p:blipFill>
          <a:blip r:embed="rId3"/>
          <a:stretch>
            <a:fillRect/>
          </a:stretch>
        </p:blipFill>
        <p:spPr>
          <a:xfrm>
            <a:off x="1068387" y="578702"/>
            <a:ext cx="10338296" cy="5631597"/>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767" y="200346"/>
            <a:ext cx="6035401" cy="1171254"/>
          </a:xfrm>
          <a:prstGeom prst="rect">
            <a:avLst/>
          </a:prstGeom>
        </p:spPr>
      </p:pic>
      <p:sp>
        <p:nvSpPr>
          <p:cNvPr id="9" name="TextBox 8"/>
          <p:cNvSpPr txBox="1"/>
          <p:nvPr/>
        </p:nvSpPr>
        <p:spPr>
          <a:xfrm>
            <a:off x="1494616" y="6459785"/>
            <a:ext cx="8882439" cy="307777"/>
          </a:xfrm>
          <a:prstGeom prst="rect">
            <a:avLst/>
          </a:prstGeom>
          <a:solidFill>
            <a:schemeClr val="bg1"/>
          </a:solidFill>
        </p:spPr>
        <p:txBody>
          <a:bodyPr wrap="square" rtlCol="0">
            <a:spAutoFit/>
          </a:bodyPr>
          <a:lstStyle/>
          <a:p>
            <a:r>
              <a:rPr lang="en-US" sz="1400" dirty="0"/>
              <a:t>Source: http://www.sloansportsconference.com/wp-content/uploads/2015/02/SSAC15-RP-Finalist-Counterpoints2.pdf</a:t>
            </a:r>
          </a:p>
        </p:txBody>
      </p:sp>
    </p:spTree>
    <p:extLst>
      <p:ext uri="{BB962C8B-B14F-4D97-AF65-F5344CB8AC3E}">
        <p14:creationId xmlns:p14="http://schemas.microsoft.com/office/powerpoint/2010/main" val="3496630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913" y="3375034"/>
            <a:ext cx="3394431" cy="792897"/>
          </a:xfrm>
        </p:spPr>
        <p:txBody>
          <a:bodyPr>
            <a:noAutofit/>
          </a:bodyPr>
          <a:lstStyle/>
          <a:p>
            <a:r>
              <a:rPr lang="en-US" sz="3600" dirty="0"/>
              <a:t>Analytics Now Moving Down to the College Level </a:t>
            </a:r>
          </a:p>
        </p:txBody>
      </p:sp>
      <p:sp>
        <p:nvSpPr>
          <p:cNvPr id="4" name="Slide Number Placeholder 3"/>
          <p:cNvSpPr>
            <a:spLocks noGrp="1"/>
          </p:cNvSpPr>
          <p:nvPr>
            <p:ph type="sldNum" sz="quarter" idx="12"/>
          </p:nvPr>
        </p:nvSpPr>
        <p:spPr/>
        <p:txBody>
          <a:bodyPr/>
          <a:lstStyle/>
          <a:p>
            <a:fld id="{6113E31D-E2AB-40D1-8B51-AFA5AFEF393A}" type="slidenum">
              <a:rPr lang="en-US" smtClean="0"/>
              <a:t>21</a:t>
            </a:fld>
            <a:endParaRPr lang="en-US" dirty="0"/>
          </a:p>
        </p:txBody>
      </p:sp>
      <p:pic>
        <p:nvPicPr>
          <p:cNvPr id="5" name="Picture 4"/>
          <p:cNvPicPr>
            <a:picLocks noChangeAspect="1"/>
          </p:cNvPicPr>
          <p:nvPr/>
        </p:nvPicPr>
        <p:blipFill>
          <a:blip r:embed="rId3"/>
          <a:stretch>
            <a:fillRect/>
          </a:stretch>
        </p:blipFill>
        <p:spPr>
          <a:xfrm>
            <a:off x="3941935" y="152962"/>
            <a:ext cx="7208286" cy="6006906"/>
          </a:xfrm>
          <a:prstGeom prst="rect">
            <a:avLst/>
          </a:prstGeom>
        </p:spPr>
      </p:pic>
      <p:sp>
        <p:nvSpPr>
          <p:cNvPr id="6" name="Date Placeholder 5"/>
          <p:cNvSpPr>
            <a:spLocks noGrp="1"/>
          </p:cNvSpPr>
          <p:nvPr>
            <p:ph type="dt" sz="half" idx="10"/>
          </p:nvPr>
        </p:nvSpPr>
        <p:spPr/>
        <p:txBody>
          <a:bodyPr/>
          <a:lstStyle/>
          <a:p>
            <a:r>
              <a:rPr lang="en-US" dirty="0"/>
              <a:t>September 2015</a:t>
            </a:r>
          </a:p>
        </p:txBody>
      </p:sp>
      <p:sp>
        <p:nvSpPr>
          <p:cNvPr id="7" name="Footer Placeholder 6"/>
          <p:cNvSpPr>
            <a:spLocks noGrp="1"/>
          </p:cNvSpPr>
          <p:nvPr>
            <p:ph type="ftr" sz="quarter" idx="11"/>
          </p:nvPr>
        </p:nvSpPr>
        <p:spPr/>
        <p:txBody>
          <a:bodyPr/>
          <a:lstStyle/>
          <a:p>
            <a:r>
              <a:rPr lang="en-US" dirty="0"/>
              <a:t>© Dr. Dave Enterprises 2015 </a:t>
            </a:r>
          </a:p>
        </p:txBody>
      </p:sp>
      <p:sp>
        <p:nvSpPr>
          <p:cNvPr id="8" name="TextBox 7"/>
          <p:cNvSpPr txBox="1"/>
          <p:nvPr/>
        </p:nvSpPr>
        <p:spPr>
          <a:xfrm>
            <a:off x="1676400" y="6459785"/>
            <a:ext cx="9473821" cy="307777"/>
          </a:xfrm>
          <a:prstGeom prst="rect">
            <a:avLst/>
          </a:prstGeom>
          <a:solidFill>
            <a:schemeClr val="bg1"/>
          </a:solidFill>
        </p:spPr>
        <p:txBody>
          <a:bodyPr wrap="square" rtlCol="0">
            <a:spAutoFit/>
          </a:bodyPr>
          <a:lstStyle/>
          <a:p>
            <a:r>
              <a:rPr lang="en-US" sz="1400" dirty="0"/>
              <a:t>Source: http://www.sporttechie.com/2015/01/12/duke-basketball-using-sportvu-data-to-build-interactive-and-historic-database</a:t>
            </a:r>
          </a:p>
        </p:txBody>
      </p:sp>
    </p:spTree>
    <p:extLst>
      <p:ext uri="{BB962C8B-B14F-4D97-AF65-F5344CB8AC3E}">
        <p14:creationId xmlns:p14="http://schemas.microsoft.com/office/powerpoint/2010/main" val="2198490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69228" y="1294275"/>
            <a:ext cx="10058400" cy="792897"/>
          </a:xfrm>
        </p:spPr>
        <p:txBody>
          <a:bodyPr>
            <a:normAutofit fontScale="90000"/>
          </a:bodyPr>
          <a:lstStyle/>
          <a:p>
            <a:r>
              <a:rPr lang="en-US" dirty="0"/>
              <a:t>Duke Basketball   </a:t>
            </a:r>
            <a:r>
              <a:rPr lang="en-US" sz="3100" b="1" dirty="0"/>
              <a:t>Ryan Craig </a:t>
            </a:r>
            <a:r>
              <a:rPr lang="en-US" sz="3100" dirty="0"/>
              <a:t>– leads Duke University Digital Media (web, social media) </a:t>
            </a:r>
            <a:br>
              <a:rPr lang="en-US" sz="3100" dirty="0"/>
            </a:br>
            <a:endParaRPr lang="en-US" dirty="0"/>
          </a:p>
        </p:txBody>
      </p:sp>
      <p:sp>
        <p:nvSpPr>
          <p:cNvPr id="7" name="Content Placeholder 6"/>
          <p:cNvSpPr>
            <a:spLocks noGrp="1"/>
          </p:cNvSpPr>
          <p:nvPr>
            <p:ph idx="1"/>
          </p:nvPr>
        </p:nvSpPr>
        <p:spPr>
          <a:xfrm>
            <a:off x="769228" y="1774219"/>
            <a:ext cx="10884186" cy="4776752"/>
          </a:xfrm>
        </p:spPr>
        <p:txBody>
          <a:bodyPr>
            <a:noAutofit/>
          </a:bodyPr>
          <a:lstStyle/>
          <a:p>
            <a:pPr marL="0" indent="0">
              <a:buNone/>
            </a:pPr>
            <a:r>
              <a:rPr lang="en-US" sz="2800" dirty="0"/>
              <a:t>Goal: “Engage the entire university” – students, faculty, even fans </a:t>
            </a:r>
          </a:p>
          <a:p>
            <a:pPr marL="182880" indent="0">
              <a:lnSpc>
                <a:spcPct val="100000"/>
              </a:lnSpc>
              <a:spcBef>
                <a:spcPts val="0"/>
              </a:spcBef>
              <a:spcAft>
                <a:spcPts val="0"/>
              </a:spcAft>
              <a:buNone/>
            </a:pPr>
            <a:endParaRPr lang="en-US" sz="1100" dirty="0"/>
          </a:p>
          <a:p>
            <a:pPr marL="525780" indent="-342900">
              <a:lnSpc>
                <a:spcPct val="85000"/>
              </a:lnSpc>
              <a:spcBef>
                <a:spcPts val="0"/>
              </a:spcBef>
              <a:spcAft>
                <a:spcPts val="0"/>
              </a:spcAft>
            </a:pPr>
            <a:r>
              <a:rPr lang="en-US" sz="2400" dirty="0"/>
              <a:t>Digitized 109 years of Duke basketball info, create a Duke Stats database, make available to fans, built up #dukebb and the GoDuke.com website</a:t>
            </a:r>
          </a:p>
          <a:p>
            <a:pPr marL="182880" indent="0">
              <a:lnSpc>
                <a:spcPct val="100000"/>
              </a:lnSpc>
              <a:spcBef>
                <a:spcPts val="0"/>
              </a:spcBef>
              <a:spcAft>
                <a:spcPts val="0"/>
              </a:spcAft>
              <a:buNone/>
            </a:pPr>
            <a:endParaRPr lang="en-US" sz="1000" dirty="0"/>
          </a:p>
          <a:p>
            <a:pPr marL="525780" indent="-342900">
              <a:lnSpc>
                <a:spcPct val="100000"/>
              </a:lnSpc>
              <a:spcBef>
                <a:spcPts val="0"/>
              </a:spcBef>
              <a:spcAft>
                <a:spcPts val="0"/>
              </a:spcAft>
            </a:pPr>
            <a:r>
              <a:rPr lang="en-US" sz="2400" dirty="0"/>
              <a:t>“By Duke, For Duke” was the tagline for this project</a:t>
            </a:r>
          </a:p>
          <a:p>
            <a:pPr marL="548640" lvl="2" indent="0" algn="just">
              <a:lnSpc>
                <a:spcPct val="100000"/>
              </a:lnSpc>
              <a:spcBef>
                <a:spcPts val="0"/>
              </a:spcBef>
              <a:spcAft>
                <a:spcPts val="0"/>
              </a:spcAft>
              <a:buFont typeface="Arial" panose="020B0604020202020204" pitchFamily="34" charset="0"/>
              <a:buChar char="•"/>
            </a:pPr>
            <a:r>
              <a:rPr lang="en-US" sz="1000" dirty="0"/>
              <a:t>  </a:t>
            </a:r>
            <a:r>
              <a:rPr lang="en-US" sz="1800" dirty="0"/>
              <a:t>Cross-department help in analyzing data to help their teams from the Duke Fuqua Business school faculty and students, from the CS department, and from the Co-Innovation Lab</a:t>
            </a:r>
          </a:p>
          <a:p>
            <a:pPr marL="548640" lvl="2" indent="0" algn="just">
              <a:lnSpc>
                <a:spcPct val="100000"/>
              </a:lnSpc>
              <a:spcBef>
                <a:spcPts val="0"/>
              </a:spcBef>
              <a:spcAft>
                <a:spcPts val="0"/>
              </a:spcAft>
              <a:buFont typeface="Arial" panose="020B0604020202020204" pitchFamily="34" charset="0"/>
              <a:buChar char="•"/>
            </a:pPr>
            <a:r>
              <a:rPr lang="en-US" sz="1800" dirty="0"/>
              <a:t>  V1 project – put up stats and some simple comparisons of current Duke players to their stars of the past. </a:t>
            </a:r>
          </a:p>
          <a:p>
            <a:pPr marL="365760" lvl="1" indent="0" algn="just">
              <a:lnSpc>
                <a:spcPct val="100000"/>
              </a:lnSpc>
              <a:spcBef>
                <a:spcPts val="0"/>
              </a:spcBef>
              <a:spcAft>
                <a:spcPts val="0"/>
              </a:spcAft>
              <a:buFont typeface="Arial" panose="020B0604020202020204" pitchFamily="34" charset="0"/>
              <a:buChar char="•"/>
            </a:pPr>
            <a:endParaRPr lang="en-US" sz="1050" dirty="0"/>
          </a:p>
          <a:p>
            <a:pPr marL="525780" indent="-342900">
              <a:lnSpc>
                <a:spcPct val="85000"/>
              </a:lnSpc>
              <a:spcBef>
                <a:spcPts val="0"/>
              </a:spcBef>
              <a:spcAft>
                <a:spcPts val="0"/>
              </a:spcAft>
            </a:pPr>
            <a:r>
              <a:rPr lang="en-US" sz="2400" dirty="0"/>
              <a:t>Next step: encouraging fans to calculate shot locations for players or opponents, and do hackathons with lots of visualizations to get new insights from Duke fans and students that may be valuable for their coaches and players</a:t>
            </a:r>
          </a:p>
          <a:p>
            <a:pPr marL="182880" indent="0">
              <a:lnSpc>
                <a:spcPct val="85000"/>
              </a:lnSpc>
              <a:spcBef>
                <a:spcPts val="0"/>
              </a:spcBef>
              <a:spcAft>
                <a:spcPts val="0"/>
              </a:spcAft>
              <a:buNone/>
            </a:pPr>
            <a:endParaRPr lang="en-US" sz="1600" dirty="0"/>
          </a:p>
          <a:p>
            <a:pPr marL="525780" indent="-342900">
              <a:lnSpc>
                <a:spcPct val="100000"/>
              </a:lnSpc>
              <a:spcBef>
                <a:spcPts val="0"/>
              </a:spcBef>
              <a:spcAft>
                <a:spcPts val="0"/>
              </a:spcAft>
            </a:pPr>
            <a:r>
              <a:rPr lang="en-US" sz="2400" dirty="0"/>
              <a:t>Go beyond basketball to all 22 Duke sports</a:t>
            </a:r>
            <a:endParaRPr lang="en-US" sz="2400" b="1" dirty="0"/>
          </a:p>
          <a:p>
            <a:endParaRPr lang="en-US" sz="3600" dirty="0"/>
          </a:p>
        </p:txBody>
      </p:sp>
      <p:sp>
        <p:nvSpPr>
          <p:cNvPr id="5" name="Slide Number Placeholder 4"/>
          <p:cNvSpPr>
            <a:spLocks noGrp="1"/>
          </p:cNvSpPr>
          <p:nvPr>
            <p:ph type="sldNum" sz="quarter" idx="12"/>
          </p:nvPr>
        </p:nvSpPr>
        <p:spPr/>
        <p:txBody>
          <a:bodyPr/>
          <a:lstStyle/>
          <a:p>
            <a:fld id="{6113E31D-E2AB-40D1-8B51-AFA5AFEF393A}" type="slidenum">
              <a:rPr lang="en-US" smtClean="0"/>
              <a:pPr/>
              <a:t>22</a:t>
            </a:fld>
            <a:endParaRPr lang="en-US" dirty="0"/>
          </a:p>
        </p:txBody>
      </p:sp>
      <p:pic>
        <p:nvPicPr>
          <p:cNvPr id="8" name="Picture 7"/>
          <p:cNvPicPr>
            <a:picLocks noChangeAspect="1"/>
          </p:cNvPicPr>
          <p:nvPr/>
        </p:nvPicPr>
        <p:blipFill>
          <a:blip r:embed="rId3"/>
          <a:stretch>
            <a:fillRect/>
          </a:stretch>
        </p:blipFill>
        <p:spPr>
          <a:xfrm>
            <a:off x="10579168" y="166302"/>
            <a:ext cx="1433415" cy="1607917"/>
          </a:xfrm>
          <a:prstGeom prst="rect">
            <a:avLst/>
          </a:prstGeom>
        </p:spPr>
      </p:pic>
      <p:sp>
        <p:nvSpPr>
          <p:cNvPr id="2" name="Date Placeholder 1"/>
          <p:cNvSpPr>
            <a:spLocks noGrp="1"/>
          </p:cNvSpPr>
          <p:nvPr>
            <p:ph type="dt" sz="half" idx="10"/>
          </p:nvPr>
        </p:nvSpPr>
        <p:spPr/>
        <p:txBody>
          <a:bodyPr/>
          <a:lstStyle/>
          <a:p>
            <a:r>
              <a:rPr lang="en-US" dirty="0"/>
              <a:t>September 2015</a:t>
            </a:r>
          </a:p>
        </p:txBody>
      </p:sp>
      <p:sp>
        <p:nvSpPr>
          <p:cNvPr id="3" name="Footer Placeholder 2"/>
          <p:cNvSpPr>
            <a:spLocks noGrp="1"/>
          </p:cNvSpPr>
          <p:nvPr>
            <p:ph type="ftr" sz="quarter" idx="11"/>
          </p:nvPr>
        </p:nvSpPr>
        <p:spPr>
          <a:xfrm>
            <a:off x="3017520" y="6550971"/>
            <a:ext cx="5491469" cy="273939"/>
          </a:xfrm>
        </p:spPr>
        <p:txBody>
          <a:bodyPr/>
          <a:lstStyle/>
          <a:p>
            <a:r>
              <a:rPr lang="en-US" dirty="0"/>
              <a:t>© Dr. Dave Enterprises 2015 </a:t>
            </a:r>
          </a:p>
        </p:txBody>
      </p:sp>
      <p:sp>
        <p:nvSpPr>
          <p:cNvPr id="9" name="TextBox 8"/>
          <p:cNvSpPr txBox="1"/>
          <p:nvPr/>
        </p:nvSpPr>
        <p:spPr>
          <a:xfrm>
            <a:off x="2263832" y="6438827"/>
            <a:ext cx="6998844" cy="307777"/>
          </a:xfrm>
          <a:prstGeom prst="rect">
            <a:avLst/>
          </a:prstGeom>
          <a:solidFill>
            <a:schemeClr val="bg1"/>
          </a:solidFill>
        </p:spPr>
        <p:txBody>
          <a:bodyPr wrap="square" rtlCol="0">
            <a:spAutoFit/>
          </a:bodyPr>
          <a:lstStyle/>
          <a:p>
            <a:r>
              <a:rPr lang="en-US" sz="1400" dirty="0"/>
              <a:t>Source: Notes from the MIT SSAC Panel - http://www.sloansportsconference.com/?p=15876</a:t>
            </a:r>
          </a:p>
        </p:txBody>
      </p:sp>
    </p:spTree>
    <p:extLst>
      <p:ext uri="{BB962C8B-B14F-4D97-AF65-F5344CB8AC3E}">
        <p14:creationId xmlns:p14="http://schemas.microsoft.com/office/powerpoint/2010/main" val="1454665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133" y="1424093"/>
            <a:ext cx="3200400" cy="2286000"/>
          </a:xfrm>
        </p:spPr>
        <p:txBody>
          <a:bodyPr>
            <a:normAutofit/>
          </a:bodyPr>
          <a:lstStyle/>
          <a:p>
            <a:r>
              <a:rPr lang="en-US" sz="4800" dirty="0"/>
              <a:t>Football</a:t>
            </a:r>
          </a:p>
        </p:txBody>
      </p:sp>
      <p:sp>
        <p:nvSpPr>
          <p:cNvPr id="3" name="Content Placeholder 2"/>
          <p:cNvSpPr>
            <a:spLocks noGrp="1"/>
          </p:cNvSpPr>
          <p:nvPr>
            <p:ph idx="1"/>
          </p:nvPr>
        </p:nvSpPr>
        <p:spPr>
          <a:xfrm>
            <a:off x="4800599" y="731520"/>
            <a:ext cx="7069667" cy="5257800"/>
          </a:xfrm>
        </p:spPr>
        <p:txBody>
          <a:bodyPr>
            <a:normAutofit lnSpcReduction="10000"/>
          </a:bodyPr>
          <a:lstStyle/>
          <a:p>
            <a:r>
              <a:rPr lang="en-US" dirty="0"/>
              <a:t>Is in #3 position on the use of advanced analytics by pro leagues </a:t>
            </a:r>
          </a:p>
          <a:p>
            <a:r>
              <a:rPr lang="en-US" dirty="0"/>
              <a:t>Driven by </a:t>
            </a:r>
          </a:p>
          <a:p>
            <a:pPr lvl="1"/>
            <a:r>
              <a:rPr lang="en-US" dirty="0"/>
              <a:t> More stats – for fans, experts on TV/radio</a:t>
            </a:r>
          </a:p>
          <a:p>
            <a:pPr lvl="1"/>
            <a:r>
              <a:rPr lang="en-US" dirty="0"/>
              <a:t> Team operations – competitive edge</a:t>
            </a:r>
          </a:p>
          <a:p>
            <a:pPr lvl="1"/>
            <a:r>
              <a:rPr lang="en-US" dirty="0"/>
              <a:t> Player safety </a:t>
            </a:r>
          </a:p>
          <a:p>
            <a:endParaRPr lang="en-US" dirty="0"/>
          </a:p>
          <a:p>
            <a:r>
              <a:rPr lang="en-US" dirty="0"/>
              <a:t>Big issue – there are far fewer games to analyze, so far less data</a:t>
            </a:r>
          </a:p>
          <a:p>
            <a:r>
              <a:rPr lang="en-US" dirty="0"/>
              <a:t>Player safety is a huge concern, especially as players get bigger and concussions or injuries create headlines</a:t>
            </a:r>
          </a:p>
        </p:txBody>
      </p:sp>
      <p:sp>
        <p:nvSpPr>
          <p:cNvPr id="4" name="Date Placeholder 3"/>
          <p:cNvSpPr>
            <a:spLocks noGrp="1"/>
          </p:cNvSpPr>
          <p:nvPr>
            <p:ph type="dt" sz="half" idx="10"/>
          </p:nvPr>
        </p:nvSpPr>
        <p:spPr/>
        <p:txBody>
          <a:bodyPr/>
          <a:lstStyle/>
          <a:p>
            <a:r>
              <a:rPr lang="en-US" dirty="0"/>
              <a:t>September 2015</a:t>
            </a:r>
          </a:p>
        </p:txBody>
      </p:sp>
      <p:sp>
        <p:nvSpPr>
          <p:cNvPr id="5" name="Footer Placeholder 4"/>
          <p:cNvSpPr>
            <a:spLocks noGrp="1"/>
          </p:cNvSpPr>
          <p:nvPr>
            <p:ph type="ftr" sz="quarter" idx="11"/>
          </p:nvPr>
        </p:nvSpPr>
        <p:spPr/>
        <p:txBody>
          <a:bodyPr/>
          <a:lstStyle/>
          <a:p>
            <a:r>
              <a:rPr lang="en-US" dirty="0"/>
              <a:t>© Dr. Dave Enterprises 2015 </a:t>
            </a:r>
          </a:p>
        </p:txBody>
      </p:sp>
      <p:sp>
        <p:nvSpPr>
          <p:cNvPr id="6" name="Slide Number Placeholder 5"/>
          <p:cNvSpPr>
            <a:spLocks noGrp="1"/>
          </p:cNvSpPr>
          <p:nvPr>
            <p:ph type="sldNum" sz="quarter" idx="12"/>
          </p:nvPr>
        </p:nvSpPr>
        <p:spPr/>
        <p:txBody>
          <a:bodyPr/>
          <a:lstStyle/>
          <a:p>
            <a:fld id="{6113E31D-E2AB-40D1-8B51-AFA5AFEF393A}" type="slidenum">
              <a:rPr lang="en-US" smtClean="0"/>
              <a:pPr/>
              <a:t>23</a:t>
            </a:fld>
            <a:endParaRPr lang="en-US" dirty="0"/>
          </a:p>
        </p:txBody>
      </p:sp>
    </p:spTree>
    <p:extLst>
      <p:ext uri="{BB962C8B-B14F-4D97-AF65-F5344CB8AC3E}">
        <p14:creationId xmlns:p14="http://schemas.microsoft.com/office/powerpoint/2010/main" val="1045839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771" y="699974"/>
            <a:ext cx="11120229" cy="516466"/>
          </a:xfrm>
        </p:spPr>
        <p:txBody>
          <a:bodyPr>
            <a:noAutofit/>
          </a:bodyPr>
          <a:lstStyle/>
          <a:p>
            <a:r>
              <a:rPr lang="en-US" sz="4800" dirty="0"/>
              <a:t>Fans – What’s Coming</a:t>
            </a:r>
          </a:p>
        </p:txBody>
      </p:sp>
      <p:sp>
        <p:nvSpPr>
          <p:cNvPr id="3" name="Slide Number Placeholder 2"/>
          <p:cNvSpPr>
            <a:spLocks noGrp="1"/>
          </p:cNvSpPr>
          <p:nvPr>
            <p:ph type="sldNum" sz="quarter" idx="12"/>
          </p:nvPr>
        </p:nvSpPr>
        <p:spPr/>
        <p:txBody>
          <a:bodyPr/>
          <a:lstStyle/>
          <a:p>
            <a:fld id="{6113E31D-E2AB-40D1-8B51-AFA5AFEF393A}" type="slidenum">
              <a:rPr lang="en-US" smtClean="0"/>
              <a:t>24</a:t>
            </a:fld>
            <a:endParaRPr lang="en-US" dirty="0"/>
          </a:p>
        </p:txBody>
      </p:sp>
      <p:pic>
        <p:nvPicPr>
          <p:cNvPr id="4" name="Picture 3"/>
          <p:cNvPicPr>
            <a:picLocks noChangeAspect="1"/>
          </p:cNvPicPr>
          <p:nvPr/>
        </p:nvPicPr>
        <p:blipFill>
          <a:blip r:embed="rId3"/>
          <a:stretch>
            <a:fillRect/>
          </a:stretch>
        </p:blipFill>
        <p:spPr>
          <a:xfrm>
            <a:off x="7041154" y="660958"/>
            <a:ext cx="4971429" cy="552381"/>
          </a:xfrm>
          <a:prstGeom prst="rect">
            <a:avLst/>
          </a:prstGeom>
        </p:spPr>
      </p:pic>
      <p:pic>
        <p:nvPicPr>
          <p:cNvPr id="5" name="Picture 4"/>
          <p:cNvPicPr>
            <a:picLocks noChangeAspect="1"/>
          </p:cNvPicPr>
          <p:nvPr/>
        </p:nvPicPr>
        <p:blipFill>
          <a:blip r:embed="rId4"/>
          <a:stretch>
            <a:fillRect/>
          </a:stretch>
        </p:blipFill>
        <p:spPr>
          <a:xfrm>
            <a:off x="6155440" y="1975268"/>
            <a:ext cx="5857143" cy="3971429"/>
          </a:xfrm>
          <a:prstGeom prst="rect">
            <a:avLst/>
          </a:prstGeom>
        </p:spPr>
      </p:pic>
      <p:sp>
        <p:nvSpPr>
          <p:cNvPr id="6" name="Rectangle 5"/>
          <p:cNvSpPr/>
          <p:nvPr/>
        </p:nvSpPr>
        <p:spPr>
          <a:xfrm>
            <a:off x="1093156" y="1821936"/>
            <a:ext cx="4824062" cy="4247317"/>
          </a:xfrm>
          <a:prstGeom prst="rect">
            <a:avLst/>
          </a:prstGeom>
        </p:spPr>
        <p:txBody>
          <a:bodyPr wrap="square">
            <a:spAutoFit/>
          </a:bodyPr>
          <a:lstStyle/>
          <a:p>
            <a:r>
              <a:rPr lang="en-US" dirty="0">
                <a:solidFill>
                  <a:srgbClr val="333333"/>
                </a:solidFill>
                <a:latin typeface="verdana" panose="020B0604030504040204" pitchFamily="34" charset="0"/>
              </a:rPr>
              <a:t>Q4 at Lambeau Field: </a:t>
            </a:r>
            <a:r>
              <a:rPr lang="en-US" dirty="0">
                <a:solidFill>
                  <a:srgbClr val="608FD6"/>
                </a:solidFill>
                <a:latin typeface="verdana" panose="020B0604030504040204" pitchFamily="34" charset="0"/>
                <a:hlinkClick r:id="rId5"/>
              </a:rPr>
              <a:t>Jordy Nelson</a:t>
            </a:r>
            <a:r>
              <a:rPr lang="en-US" dirty="0">
                <a:solidFill>
                  <a:srgbClr val="333333"/>
                </a:solidFill>
                <a:latin typeface="verdana" panose="020B0604030504040204" pitchFamily="34" charset="0"/>
              </a:rPr>
              <a:t> sprinted from the </a:t>
            </a:r>
            <a:r>
              <a:rPr lang="en-US" dirty="0">
                <a:solidFill>
                  <a:srgbClr val="608FD6"/>
                </a:solidFill>
                <a:latin typeface="verdana" panose="020B0604030504040204" pitchFamily="34" charset="0"/>
                <a:hlinkClick r:id="rId6"/>
              </a:rPr>
              <a:t>Green Bay Packers</a:t>
            </a:r>
            <a:r>
              <a:rPr lang="en-US" dirty="0">
                <a:solidFill>
                  <a:srgbClr val="333333"/>
                </a:solidFill>
                <a:latin typeface="verdana" panose="020B0604030504040204" pitchFamily="34" charset="0"/>
              </a:rPr>
              <a:t>' 40-yard line to the </a:t>
            </a:r>
            <a:r>
              <a:rPr lang="en-US" dirty="0">
                <a:solidFill>
                  <a:srgbClr val="608FD6"/>
                </a:solidFill>
                <a:latin typeface="verdana" panose="020B0604030504040204" pitchFamily="34" charset="0"/>
                <a:hlinkClick r:id="rId7"/>
              </a:rPr>
              <a:t>Atlanta Falcons</a:t>
            </a:r>
            <a:r>
              <a:rPr lang="en-US" dirty="0">
                <a:solidFill>
                  <a:srgbClr val="333333"/>
                </a:solidFill>
                <a:latin typeface="verdana" panose="020B0604030504040204" pitchFamily="34" charset="0"/>
              </a:rPr>
              <a:t>' 37, cut toward the middle of the field on a post route, caught </a:t>
            </a:r>
            <a:r>
              <a:rPr lang="en-US" dirty="0">
                <a:solidFill>
                  <a:srgbClr val="608FD6"/>
                </a:solidFill>
                <a:latin typeface="verdana" panose="020B0604030504040204" pitchFamily="34" charset="0"/>
                <a:hlinkClick r:id="rId8"/>
              </a:rPr>
              <a:t>Aaron Rodgers</a:t>
            </a:r>
            <a:r>
              <a:rPr lang="en-US" dirty="0">
                <a:solidFill>
                  <a:srgbClr val="333333"/>
                </a:solidFill>
                <a:latin typeface="verdana" panose="020B0604030504040204" pitchFamily="34" charset="0"/>
              </a:rPr>
              <a:t>' pass at the 12 and turned upfield again for a 60-yard touchdown. </a:t>
            </a:r>
            <a:br>
              <a:rPr lang="en-US" dirty="0"/>
            </a:br>
            <a:br>
              <a:rPr lang="en-US" dirty="0"/>
            </a:br>
            <a:r>
              <a:rPr lang="en-US" dirty="0">
                <a:solidFill>
                  <a:srgbClr val="333333"/>
                </a:solidFill>
                <a:latin typeface="verdana" panose="020B0604030504040204" pitchFamily="34" charset="0"/>
              </a:rPr>
              <a:t>In almost real time, ESPN's production truck had received multiple data points about the play, from Nelson's speed (in miles per hour), to the precise yardage he ran, to the distance between him and the defenders who were trying to cover him. </a:t>
            </a:r>
            <a:endParaRPr lang="en-US" dirty="0"/>
          </a:p>
        </p:txBody>
      </p:sp>
      <p:sp>
        <p:nvSpPr>
          <p:cNvPr id="8" name="Date Placeholder 7"/>
          <p:cNvSpPr>
            <a:spLocks noGrp="1"/>
          </p:cNvSpPr>
          <p:nvPr>
            <p:ph type="dt" sz="half" idx="2"/>
          </p:nvPr>
        </p:nvSpPr>
        <p:spPr/>
        <p:txBody>
          <a:bodyPr/>
          <a:lstStyle/>
          <a:p>
            <a:r>
              <a:rPr lang="en-US" dirty="0"/>
              <a:t>September 2015</a:t>
            </a:r>
          </a:p>
        </p:txBody>
      </p:sp>
      <p:sp>
        <p:nvSpPr>
          <p:cNvPr id="9" name="Footer Placeholder 8"/>
          <p:cNvSpPr>
            <a:spLocks noGrp="1"/>
          </p:cNvSpPr>
          <p:nvPr>
            <p:ph type="ftr" sz="quarter" idx="3"/>
          </p:nvPr>
        </p:nvSpPr>
        <p:spPr/>
        <p:txBody>
          <a:bodyPr/>
          <a:lstStyle/>
          <a:p>
            <a:r>
              <a:rPr lang="en-US" dirty="0"/>
              <a:t>© Dr. Dave Enterprises 2015 </a:t>
            </a:r>
          </a:p>
        </p:txBody>
      </p:sp>
      <p:sp>
        <p:nvSpPr>
          <p:cNvPr id="10" name="TextBox 9"/>
          <p:cNvSpPr txBox="1"/>
          <p:nvPr/>
        </p:nvSpPr>
        <p:spPr>
          <a:xfrm>
            <a:off x="2096814" y="6459785"/>
            <a:ext cx="8292662" cy="307777"/>
          </a:xfrm>
          <a:prstGeom prst="rect">
            <a:avLst/>
          </a:prstGeom>
          <a:solidFill>
            <a:schemeClr val="bg1"/>
          </a:solidFill>
        </p:spPr>
        <p:txBody>
          <a:bodyPr wrap="square" rtlCol="0">
            <a:spAutoFit/>
          </a:bodyPr>
          <a:lstStyle/>
          <a:p>
            <a:r>
              <a:rPr lang="en-US" sz="1400" dirty="0"/>
              <a:t>Source:http://espn.go.com/blog/nflnation/post/_/id/153569/inside-slant-nfl-next-gen-stats-opens-new-doors</a:t>
            </a:r>
          </a:p>
        </p:txBody>
      </p:sp>
    </p:spTree>
    <p:extLst>
      <p:ext uri="{BB962C8B-B14F-4D97-AF65-F5344CB8AC3E}">
        <p14:creationId xmlns:p14="http://schemas.microsoft.com/office/powerpoint/2010/main" val="1372691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7613" y="488085"/>
            <a:ext cx="10058400" cy="792897"/>
          </a:xfrm>
        </p:spPr>
        <p:txBody>
          <a:bodyPr>
            <a:noAutofit/>
          </a:bodyPr>
          <a:lstStyle/>
          <a:p>
            <a:br>
              <a:rPr lang="en-US" sz="4000" dirty="0"/>
            </a:br>
            <a:r>
              <a:rPr lang="en-US" sz="4000" dirty="0"/>
              <a:t>NFL Football – What’s Happening</a:t>
            </a:r>
          </a:p>
        </p:txBody>
      </p:sp>
      <p:sp>
        <p:nvSpPr>
          <p:cNvPr id="10" name="Slide Number Placeholder 9"/>
          <p:cNvSpPr>
            <a:spLocks noGrp="1"/>
          </p:cNvSpPr>
          <p:nvPr>
            <p:ph type="sldNum" sz="quarter" idx="12"/>
          </p:nvPr>
        </p:nvSpPr>
        <p:spPr/>
        <p:txBody>
          <a:bodyPr/>
          <a:lstStyle/>
          <a:p>
            <a:fld id="{6113E31D-E2AB-40D1-8B51-AFA5AFEF393A}" type="slidenum">
              <a:rPr lang="en-US" smtClean="0"/>
              <a:pPr/>
              <a:t>25</a:t>
            </a:fld>
            <a:endParaRPr lang="en-US" dirty="0"/>
          </a:p>
        </p:txBody>
      </p:sp>
      <p:pic>
        <p:nvPicPr>
          <p:cNvPr id="6" name="Picture 5"/>
          <p:cNvPicPr>
            <a:picLocks noChangeAspect="1"/>
          </p:cNvPicPr>
          <p:nvPr/>
        </p:nvPicPr>
        <p:blipFill>
          <a:blip r:embed="rId3"/>
          <a:stretch>
            <a:fillRect/>
          </a:stretch>
        </p:blipFill>
        <p:spPr>
          <a:xfrm>
            <a:off x="642851" y="2053839"/>
            <a:ext cx="6476190" cy="3600000"/>
          </a:xfrm>
          <a:prstGeom prst="rect">
            <a:avLst/>
          </a:prstGeom>
        </p:spPr>
      </p:pic>
      <p:pic>
        <p:nvPicPr>
          <p:cNvPr id="7" name="Picture 6"/>
          <p:cNvPicPr>
            <a:picLocks noChangeAspect="1"/>
          </p:cNvPicPr>
          <p:nvPr/>
        </p:nvPicPr>
        <p:blipFill>
          <a:blip r:embed="rId4"/>
          <a:stretch>
            <a:fillRect/>
          </a:stretch>
        </p:blipFill>
        <p:spPr>
          <a:xfrm>
            <a:off x="7638322" y="1766153"/>
            <a:ext cx="2914286" cy="2371429"/>
          </a:xfrm>
          <a:prstGeom prst="rect">
            <a:avLst/>
          </a:prstGeom>
        </p:spPr>
      </p:pic>
      <p:sp>
        <p:nvSpPr>
          <p:cNvPr id="8" name="TextBox 7"/>
          <p:cNvSpPr txBox="1"/>
          <p:nvPr/>
        </p:nvSpPr>
        <p:spPr>
          <a:xfrm>
            <a:off x="7513681" y="4278697"/>
            <a:ext cx="3662332"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a:t>Zebra tracking devices under the shoulder pads</a:t>
            </a:r>
          </a:p>
          <a:p>
            <a:pPr marL="285750" indent="-285750">
              <a:buFont typeface="Arial" panose="020B0604020202020204" pitchFamily="34" charset="0"/>
              <a:buChar char="•"/>
            </a:pPr>
            <a:r>
              <a:rPr lang="en-US" dirty="0"/>
              <a:t>Signals monitored during games in real-times</a:t>
            </a:r>
          </a:p>
          <a:p>
            <a:pPr marL="285750" indent="-285750">
              <a:buFont typeface="Arial" panose="020B0604020202020204" pitchFamily="34" charset="0"/>
              <a:buChar char="•"/>
            </a:pPr>
            <a:r>
              <a:rPr lang="en-US" dirty="0"/>
              <a:t>Converted into new “stats” for annotating replays</a:t>
            </a:r>
          </a:p>
        </p:txBody>
      </p:sp>
      <p:sp>
        <p:nvSpPr>
          <p:cNvPr id="3" name="Date Placeholder 2"/>
          <p:cNvSpPr>
            <a:spLocks noGrp="1"/>
          </p:cNvSpPr>
          <p:nvPr>
            <p:ph type="dt" sz="half" idx="10"/>
          </p:nvPr>
        </p:nvSpPr>
        <p:spPr/>
        <p:txBody>
          <a:bodyPr/>
          <a:lstStyle/>
          <a:p>
            <a:r>
              <a:rPr lang="en-US" dirty="0"/>
              <a:t>September 2015</a:t>
            </a:r>
          </a:p>
        </p:txBody>
      </p:sp>
      <p:sp>
        <p:nvSpPr>
          <p:cNvPr id="5" name="Footer Placeholder 4"/>
          <p:cNvSpPr>
            <a:spLocks noGrp="1"/>
          </p:cNvSpPr>
          <p:nvPr>
            <p:ph type="ftr" sz="quarter" idx="11"/>
          </p:nvPr>
        </p:nvSpPr>
        <p:spPr/>
        <p:txBody>
          <a:bodyPr/>
          <a:lstStyle/>
          <a:p>
            <a:r>
              <a:rPr lang="en-US" dirty="0"/>
              <a:t>© Dr. Dave Enterprises 2015 </a:t>
            </a:r>
          </a:p>
        </p:txBody>
      </p:sp>
      <p:sp>
        <p:nvSpPr>
          <p:cNvPr id="11" name="TextBox 10"/>
          <p:cNvSpPr txBox="1"/>
          <p:nvPr/>
        </p:nvSpPr>
        <p:spPr>
          <a:xfrm>
            <a:off x="3052669" y="6488458"/>
            <a:ext cx="5456320" cy="307777"/>
          </a:xfrm>
          <a:prstGeom prst="rect">
            <a:avLst/>
          </a:prstGeom>
          <a:solidFill>
            <a:schemeClr val="bg1"/>
          </a:solidFill>
        </p:spPr>
        <p:txBody>
          <a:bodyPr wrap="square" rtlCol="0">
            <a:spAutoFit/>
          </a:bodyPr>
          <a:lstStyle/>
          <a:p>
            <a:r>
              <a:rPr lang="en-US" sz="1400" dirty="0"/>
              <a:t>Source: </a:t>
            </a:r>
            <a:r>
              <a:rPr lang="en-US" sz="1400" dirty="0">
                <a:hlinkClick r:id="rId5"/>
              </a:rPr>
              <a:t>www.zebra.com</a:t>
            </a:r>
            <a:r>
              <a:rPr lang="en-US" sz="1400" dirty="0"/>
              <a:t>, and </a:t>
            </a:r>
            <a:r>
              <a:rPr lang="en-US" sz="1400" dirty="0">
                <a:hlinkClick r:id="rId6"/>
              </a:rPr>
              <a:t>https://www.zebra.com/us/en/nfl.html</a:t>
            </a:r>
            <a:r>
              <a:rPr lang="en-US" sz="1400" dirty="0"/>
              <a:t> </a:t>
            </a:r>
          </a:p>
        </p:txBody>
      </p:sp>
    </p:spTree>
    <p:extLst>
      <p:ext uri="{BB962C8B-B14F-4D97-AF65-F5344CB8AC3E}">
        <p14:creationId xmlns:p14="http://schemas.microsoft.com/office/powerpoint/2010/main" val="18755283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06753" y="822462"/>
            <a:ext cx="11120229" cy="516466"/>
          </a:xfrm>
        </p:spPr>
        <p:txBody>
          <a:bodyPr>
            <a:noAutofit/>
          </a:bodyPr>
          <a:lstStyle/>
          <a:p>
            <a:r>
              <a:rPr lang="en-US" sz="3600" dirty="0"/>
              <a:t>NFL Football </a:t>
            </a:r>
            <a:br>
              <a:rPr lang="en-US" sz="3600" dirty="0"/>
            </a:br>
            <a:r>
              <a:rPr lang="en-US" sz="3600" dirty="0"/>
              <a:t>Zebra: Data Capture -&gt; Insights -&gt; Analysis -&gt; Action </a:t>
            </a:r>
          </a:p>
        </p:txBody>
      </p:sp>
      <p:sp>
        <p:nvSpPr>
          <p:cNvPr id="5" name="Slide Number Placeholder 4"/>
          <p:cNvSpPr>
            <a:spLocks noGrp="1"/>
          </p:cNvSpPr>
          <p:nvPr>
            <p:ph type="sldNum" sz="quarter" idx="12"/>
          </p:nvPr>
        </p:nvSpPr>
        <p:spPr/>
        <p:txBody>
          <a:bodyPr/>
          <a:lstStyle/>
          <a:p>
            <a:fld id="{6113E31D-E2AB-40D1-8B51-AFA5AFEF393A}" type="slidenum">
              <a:rPr lang="en-US" smtClean="0"/>
              <a:pPr/>
              <a:t>26</a:t>
            </a:fld>
            <a:endParaRPr lang="en-US" dirty="0"/>
          </a:p>
        </p:txBody>
      </p:sp>
      <p:pic>
        <p:nvPicPr>
          <p:cNvPr id="7" name="Picture 6"/>
          <p:cNvPicPr>
            <a:picLocks noChangeAspect="1"/>
          </p:cNvPicPr>
          <p:nvPr/>
        </p:nvPicPr>
        <p:blipFill>
          <a:blip r:embed="rId3"/>
          <a:stretch>
            <a:fillRect/>
          </a:stretch>
        </p:blipFill>
        <p:spPr>
          <a:xfrm>
            <a:off x="2744015" y="1525209"/>
            <a:ext cx="6945997" cy="4781385"/>
          </a:xfrm>
          <a:prstGeom prst="rect">
            <a:avLst/>
          </a:prstGeom>
        </p:spPr>
      </p:pic>
      <p:sp>
        <p:nvSpPr>
          <p:cNvPr id="2" name="Date Placeholder 1"/>
          <p:cNvSpPr>
            <a:spLocks noGrp="1"/>
          </p:cNvSpPr>
          <p:nvPr>
            <p:ph type="dt" sz="half" idx="2"/>
          </p:nvPr>
        </p:nvSpPr>
        <p:spPr/>
        <p:txBody>
          <a:bodyPr/>
          <a:lstStyle/>
          <a:p>
            <a:r>
              <a:rPr lang="en-US" dirty="0"/>
              <a:t>September 2015</a:t>
            </a:r>
          </a:p>
        </p:txBody>
      </p:sp>
      <p:sp>
        <p:nvSpPr>
          <p:cNvPr id="3" name="Footer Placeholder 2"/>
          <p:cNvSpPr>
            <a:spLocks noGrp="1"/>
          </p:cNvSpPr>
          <p:nvPr>
            <p:ph type="ftr" sz="quarter" idx="3"/>
          </p:nvPr>
        </p:nvSpPr>
        <p:spPr/>
        <p:txBody>
          <a:bodyPr/>
          <a:lstStyle/>
          <a:p>
            <a:r>
              <a:rPr lang="en-US" dirty="0"/>
              <a:t>© Dr. Dave Enterprises 2015 </a:t>
            </a:r>
          </a:p>
        </p:txBody>
      </p:sp>
      <p:sp>
        <p:nvSpPr>
          <p:cNvPr id="8" name="TextBox 7"/>
          <p:cNvSpPr txBox="1"/>
          <p:nvPr/>
        </p:nvSpPr>
        <p:spPr>
          <a:xfrm>
            <a:off x="3895924" y="6459785"/>
            <a:ext cx="3785035" cy="307777"/>
          </a:xfrm>
          <a:prstGeom prst="rect">
            <a:avLst/>
          </a:prstGeom>
          <a:solidFill>
            <a:schemeClr val="bg1"/>
          </a:solidFill>
        </p:spPr>
        <p:txBody>
          <a:bodyPr wrap="square" rtlCol="0">
            <a:spAutoFit/>
          </a:bodyPr>
          <a:lstStyle/>
          <a:p>
            <a:r>
              <a:rPr lang="en-US" sz="1400" dirty="0"/>
              <a:t>Source: </a:t>
            </a:r>
            <a:r>
              <a:rPr lang="en-US" sz="1400" dirty="0">
                <a:hlinkClick r:id="rId4"/>
              </a:rPr>
              <a:t>https://www.zebra.com/us/en/nfl.html</a:t>
            </a:r>
            <a:r>
              <a:rPr lang="en-US" sz="1400" dirty="0"/>
              <a:t> </a:t>
            </a:r>
          </a:p>
        </p:txBody>
      </p:sp>
    </p:spTree>
    <p:extLst>
      <p:ext uri="{BB962C8B-B14F-4D97-AF65-F5344CB8AC3E}">
        <p14:creationId xmlns:p14="http://schemas.microsoft.com/office/powerpoint/2010/main" val="4049824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771" y="735865"/>
            <a:ext cx="11120229" cy="516466"/>
          </a:xfrm>
        </p:spPr>
        <p:txBody>
          <a:bodyPr/>
          <a:lstStyle/>
          <a:p>
            <a:r>
              <a:rPr lang="en-US" dirty="0"/>
              <a:t>MIT Research Paper, from Sloan Sports Analytics Conference, 2013</a:t>
            </a:r>
          </a:p>
        </p:txBody>
      </p:sp>
      <p:pic>
        <p:nvPicPr>
          <p:cNvPr id="3" name="Picture 2"/>
          <p:cNvPicPr>
            <a:picLocks noChangeAspect="1"/>
          </p:cNvPicPr>
          <p:nvPr/>
        </p:nvPicPr>
        <p:blipFill>
          <a:blip r:embed="rId3"/>
          <a:stretch>
            <a:fillRect/>
          </a:stretch>
        </p:blipFill>
        <p:spPr>
          <a:xfrm>
            <a:off x="634297" y="2484782"/>
            <a:ext cx="11259999" cy="2544417"/>
          </a:xfrm>
          <a:prstGeom prst="rect">
            <a:avLst/>
          </a:prstGeom>
        </p:spPr>
      </p:pic>
      <p:sp>
        <p:nvSpPr>
          <p:cNvPr id="4" name="Date Placeholder 3"/>
          <p:cNvSpPr>
            <a:spLocks noGrp="1"/>
          </p:cNvSpPr>
          <p:nvPr>
            <p:ph type="dt" sz="half" idx="2"/>
          </p:nvPr>
        </p:nvSpPr>
        <p:spPr/>
        <p:txBody>
          <a:bodyPr/>
          <a:lstStyle/>
          <a:p>
            <a:r>
              <a:rPr lang="en-US" dirty="0"/>
              <a:t>September 2015</a:t>
            </a:r>
          </a:p>
        </p:txBody>
      </p:sp>
      <p:sp>
        <p:nvSpPr>
          <p:cNvPr id="5" name="Footer Placeholder 4"/>
          <p:cNvSpPr>
            <a:spLocks noGrp="1"/>
          </p:cNvSpPr>
          <p:nvPr>
            <p:ph type="ftr" sz="quarter" idx="3"/>
          </p:nvPr>
        </p:nvSpPr>
        <p:spPr/>
        <p:txBody>
          <a:bodyPr/>
          <a:lstStyle/>
          <a:p>
            <a:r>
              <a:rPr lang="en-US" dirty="0"/>
              <a:t>© Dr. Dave Enterprises 2015 </a:t>
            </a:r>
          </a:p>
        </p:txBody>
      </p:sp>
      <p:sp>
        <p:nvSpPr>
          <p:cNvPr id="6" name="Slide Number Placeholder 5"/>
          <p:cNvSpPr>
            <a:spLocks noGrp="1"/>
          </p:cNvSpPr>
          <p:nvPr>
            <p:ph type="sldNum" sz="quarter" idx="12"/>
          </p:nvPr>
        </p:nvSpPr>
        <p:spPr/>
        <p:txBody>
          <a:bodyPr/>
          <a:lstStyle/>
          <a:p>
            <a:fld id="{6113E31D-E2AB-40D1-8B51-AFA5AFEF393A}" type="slidenum">
              <a:rPr lang="en-US" smtClean="0"/>
              <a:t>27</a:t>
            </a:fld>
            <a:endParaRPr lang="en-US" dirty="0"/>
          </a:p>
        </p:txBody>
      </p:sp>
      <p:sp>
        <p:nvSpPr>
          <p:cNvPr id="7" name="TextBox 6"/>
          <p:cNvSpPr txBox="1"/>
          <p:nvPr/>
        </p:nvSpPr>
        <p:spPr>
          <a:xfrm>
            <a:off x="1233055" y="6459785"/>
            <a:ext cx="9919854" cy="253916"/>
          </a:xfrm>
          <a:prstGeom prst="rect">
            <a:avLst/>
          </a:prstGeom>
          <a:solidFill>
            <a:schemeClr val="bg1"/>
          </a:solidFill>
        </p:spPr>
        <p:txBody>
          <a:bodyPr wrap="square" rtlCol="0">
            <a:spAutoFit/>
          </a:bodyPr>
          <a:lstStyle/>
          <a:p>
            <a:r>
              <a:rPr lang="en-US" sz="900" dirty="0"/>
              <a:t>Source</a:t>
            </a:r>
            <a:r>
              <a:rPr lang="en-US" sz="1050" dirty="0"/>
              <a:t>: </a:t>
            </a:r>
            <a:r>
              <a:rPr lang="en-US" sz="900" dirty="0"/>
              <a:t>://www.sloansportsconference.com/wpcontent/uploads/2013/Going%20for%20Three%20Predicting%20the%20Likelihood%20of%20Field%20Goal%20Success%20with%20Logistic%20Regression.pdf</a:t>
            </a:r>
          </a:p>
        </p:txBody>
      </p:sp>
      <p:sp>
        <p:nvSpPr>
          <p:cNvPr id="8" name="TextBox 7"/>
          <p:cNvSpPr txBox="1"/>
          <p:nvPr/>
        </p:nvSpPr>
        <p:spPr>
          <a:xfrm>
            <a:off x="1856509" y="5694218"/>
            <a:ext cx="9138464" cy="369332"/>
          </a:xfrm>
          <a:prstGeom prst="rect">
            <a:avLst/>
          </a:prstGeom>
          <a:noFill/>
        </p:spPr>
        <p:txBody>
          <a:bodyPr wrap="none" rtlCol="0">
            <a:spAutoFit/>
          </a:bodyPr>
          <a:lstStyle/>
          <a:p>
            <a:r>
              <a:rPr lang="en-US" dirty="0"/>
              <a:t>See also the 25 minute video on YouTube at :  </a:t>
            </a:r>
            <a:r>
              <a:rPr lang="en-US" dirty="0">
                <a:hlinkClick r:id="rId4"/>
              </a:rPr>
              <a:t>https://www.youtube.com/watch?v=scEhJdBytu8</a:t>
            </a:r>
            <a:r>
              <a:rPr lang="en-US" dirty="0"/>
              <a:t> </a:t>
            </a:r>
          </a:p>
        </p:txBody>
      </p:sp>
    </p:spTree>
    <p:extLst>
      <p:ext uri="{BB962C8B-B14F-4D97-AF65-F5344CB8AC3E}">
        <p14:creationId xmlns:p14="http://schemas.microsoft.com/office/powerpoint/2010/main" val="114948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403" y="890135"/>
            <a:ext cx="10600152" cy="792897"/>
          </a:xfrm>
        </p:spPr>
        <p:txBody>
          <a:bodyPr>
            <a:normAutofit fontScale="90000"/>
          </a:bodyPr>
          <a:lstStyle/>
          <a:p>
            <a:r>
              <a:rPr lang="en-US" dirty="0"/>
              <a:t>Going for 3 Points – Which Factors Matter?</a:t>
            </a:r>
            <a:br>
              <a:rPr lang="en-US" dirty="0"/>
            </a:br>
            <a:r>
              <a:rPr lang="en-US" sz="3100" dirty="0"/>
              <a:t>Binomial Logistic Regression Model for All FGs in 2000-2011 Seasons</a:t>
            </a:r>
          </a:p>
        </p:txBody>
      </p:sp>
      <p:sp>
        <p:nvSpPr>
          <p:cNvPr id="3" name="Content Placeholder 2"/>
          <p:cNvSpPr>
            <a:spLocks noGrp="1"/>
          </p:cNvSpPr>
          <p:nvPr>
            <p:ph idx="1"/>
          </p:nvPr>
        </p:nvSpPr>
        <p:spPr>
          <a:xfrm>
            <a:off x="1262381" y="1865595"/>
            <a:ext cx="4462558" cy="4776752"/>
          </a:xfrm>
        </p:spPr>
        <p:txBody>
          <a:bodyPr>
            <a:normAutofit lnSpcReduction="10000"/>
          </a:bodyPr>
          <a:lstStyle/>
          <a:p>
            <a:pPr marL="0" indent="0">
              <a:buNone/>
            </a:pPr>
            <a:r>
              <a:rPr lang="en-US" dirty="0"/>
              <a:t>Environmental Factors</a:t>
            </a:r>
          </a:p>
          <a:p>
            <a:r>
              <a:rPr lang="en-US" dirty="0"/>
              <a:t>distance,</a:t>
            </a:r>
          </a:p>
          <a:p>
            <a:r>
              <a:rPr lang="en-US" dirty="0"/>
              <a:t>cold temperature (&lt;50), </a:t>
            </a:r>
          </a:p>
          <a:p>
            <a:r>
              <a:rPr lang="en-US" dirty="0"/>
              <a:t>field surface (artificial) </a:t>
            </a:r>
          </a:p>
          <a:p>
            <a:r>
              <a:rPr lang="en-US" dirty="0"/>
              <a:t>altitude (&gt;4000ft)</a:t>
            </a:r>
          </a:p>
          <a:p>
            <a:r>
              <a:rPr lang="en-US" dirty="0"/>
              <a:t>precipitation, </a:t>
            </a:r>
          </a:p>
          <a:p>
            <a:r>
              <a:rPr lang="en-US" dirty="0"/>
              <a:t>wind (&gt;10mph)</a:t>
            </a:r>
          </a:p>
          <a:p>
            <a:r>
              <a:rPr lang="en-US" dirty="0"/>
              <a:t>humidity (&gt;60%)</a:t>
            </a:r>
          </a:p>
          <a:p>
            <a:endParaRPr lang="en-US" dirty="0"/>
          </a:p>
        </p:txBody>
      </p:sp>
      <p:sp>
        <p:nvSpPr>
          <p:cNvPr id="4" name="Footer Placeholder 3"/>
          <p:cNvSpPr>
            <a:spLocks noGrp="1"/>
          </p:cNvSpPr>
          <p:nvPr>
            <p:ph type="ftr" sz="quarter" idx="11"/>
          </p:nvPr>
        </p:nvSpPr>
        <p:spPr/>
        <p:txBody>
          <a:bodyPr/>
          <a:lstStyle/>
          <a:p>
            <a:r>
              <a:rPr lang="en-US" dirty="0"/>
              <a:t>© Dr. Dave Enterprises 2015 </a:t>
            </a:r>
          </a:p>
        </p:txBody>
      </p:sp>
      <p:sp>
        <p:nvSpPr>
          <p:cNvPr id="5" name="Slide Number Placeholder 4"/>
          <p:cNvSpPr>
            <a:spLocks noGrp="1"/>
          </p:cNvSpPr>
          <p:nvPr>
            <p:ph type="sldNum" sz="quarter" idx="12"/>
          </p:nvPr>
        </p:nvSpPr>
        <p:spPr/>
        <p:txBody>
          <a:bodyPr/>
          <a:lstStyle/>
          <a:p>
            <a:fld id="{6113E31D-E2AB-40D1-8B51-AFA5AFEF393A}" type="slidenum">
              <a:rPr lang="en-US" smtClean="0"/>
              <a:t>28</a:t>
            </a:fld>
            <a:endParaRPr lang="en-US" dirty="0"/>
          </a:p>
        </p:txBody>
      </p:sp>
      <p:sp>
        <p:nvSpPr>
          <p:cNvPr id="6" name="Date Placeholder 5"/>
          <p:cNvSpPr>
            <a:spLocks noGrp="1"/>
          </p:cNvSpPr>
          <p:nvPr>
            <p:ph type="dt" sz="half" idx="10"/>
          </p:nvPr>
        </p:nvSpPr>
        <p:spPr/>
        <p:txBody>
          <a:bodyPr/>
          <a:lstStyle/>
          <a:p>
            <a:r>
              <a:rPr lang="en-US" dirty="0"/>
              <a:t>September 2015</a:t>
            </a:r>
          </a:p>
        </p:txBody>
      </p:sp>
      <p:sp>
        <p:nvSpPr>
          <p:cNvPr id="7" name="Content Placeholder 2"/>
          <p:cNvSpPr txBox="1">
            <a:spLocks/>
          </p:cNvSpPr>
          <p:nvPr/>
        </p:nvSpPr>
        <p:spPr>
          <a:xfrm>
            <a:off x="6332479" y="1865595"/>
            <a:ext cx="4794308" cy="3004579"/>
          </a:xfrm>
          <a:prstGeom prst="rect">
            <a:avLst/>
          </a:prstGeom>
        </p:spPr>
        <p:txBody>
          <a:bodyPr vert="horz" lIns="0" tIns="45720" rIns="0" bIns="45720" rtlCol="0">
            <a:normAutofit lnSpcReduction="10000"/>
          </a:bodyPr>
          <a:lstStyle>
            <a:lvl1pPr marL="457200" indent="-4572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Wingdings" panose="05000000000000000000" pitchFamily="2" charset="2"/>
              <a:buNone/>
            </a:pPr>
            <a:r>
              <a:rPr lang="en-US" dirty="0"/>
              <a:t>Psychological Factors</a:t>
            </a:r>
          </a:p>
          <a:p>
            <a:r>
              <a:rPr lang="en-US" dirty="0"/>
              <a:t>regular vs. postseason,</a:t>
            </a:r>
          </a:p>
          <a:p>
            <a:r>
              <a:rPr lang="en-US" dirty="0"/>
              <a:t> situational pressure, </a:t>
            </a:r>
          </a:p>
          <a:p>
            <a:r>
              <a:rPr lang="en-US" dirty="0"/>
              <a:t>home/away, </a:t>
            </a:r>
          </a:p>
          <a:p>
            <a:r>
              <a:rPr lang="en-US" dirty="0"/>
              <a:t>whether kicker was iced </a:t>
            </a:r>
          </a:p>
          <a:p>
            <a:endParaRPr lang="en-US" dirty="0"/>
          </a:p>
        </p:txBody>
      </p:sp>
      <p:sp>
        <p:nvSpPr>
          <p:cNvPr id="16" name="TextBox 15"/>
          <p:cNvSpPr txBox="1"/>
          <p:nvPr/>
        </p:nvSpPr>
        <p:spPr>
          <a:xfrm>
            <a:off x="6629218" y="5052737"/>
            <a:ext cx="4497570" cy="1077218"/>
          </a:xfrm>
          <a:prstGeom prst="rect">
            <a:avLst/>
          </a:prstGeom>
          <a:solidFill>
            <a:srgbClr val="002060"/>
          </a:solidFill>
        </p:spPr>
        <p:txBody>
          <a:bodyPr wrap="square" rtlCol="0">
            <a:spAutoFit/>
          </a:bodyPr>
          <a:lstStyle/>
          <a:p>
            <a:r>
              <a:rPr lang="en-US" sz="3200" dirty="0">
                <a:solidFill>
                  <a:schemeClr val="bg1"/>
                </a:solidFill>
              </a:rPr>
              <a:t>11,896 attempts, </a:t>
            </a:r>
          </a:p>
          <a:p>
            <a:r>
              <a:rPr lang="en-US" sz="3200" dirty="0">
                <a:solidFill>
                  <a:schemeClr val="bg1"/>
                </a:solidFill>
              </a:rPr>
              <a:t>3410 games, 51 stadiums</a:t>
            </a:r>
          </a:p>
        </p:txBody>
      </p:sp>
      <p:sp>
        <p:nvSpPr>
          <p:cNvPr id="17" name="TextBox 16"/>
          <p:cNvSpPr txBox="1"/>
          <p:nvPr/>
        </p:nvSpPr>
        <p:spPr>
          <a:xfrm>
            <a:off x="1052281" y="2445026"/>
            <a:ext cx="587981" cy="369332"/>
          </a:xfrm>
          <a:prstGeom prst="rect">
            <a:avLst/>
          </a:prstGeom>
          <a:solidFill>
            <a:schemeClr val="bg2">
              <a:lumMod val="50000"/>
            </a:schemeClr>
          </a:solidFill>
        </p:spPr>
        <p:txBody>
          <a:bodyPr wrap="none" rtlCol="0">
            <a:spAutoFit/>
          </a:bodyPr>
          <a:lstStyle/>
          <a:p>
            <a:r>
              <a:rPr lang="en-US" dirty="0">
                <a:solidFill>
                  <a:schemeClr val="bg1"/>
                </a:solidFill>
              </a:rPr>
              <a:t>YES!</a:t>
            </a:r>
          </a:p>
        </p:txBody>
      </p:sp>
      <p:sp>
        <p:nvSpPr>
          <p:cNvPr id="19" name="TextBox 18"/>
          <p:cNvSpPr txBox="1"/>
          <p:nvPr/>
        </p:nvSpPr>
        <p:spPr>
          <a:xfrm>
            <a:off x="1057266" y="3008639"/>
            <a:ext cx="587981" cy="369332"/>
          </a:xfrm>
          <a:prstGeom prst="rect">
            <a:avLst/>
          </a:prstGeom>
          <a:solidFill>
            <a:schemeClr val="bg2">
              <a:lumMod val="50000"/>
            </a:schemeClr>
          </a:solidFill>
        </p:spPr>
        <p:txBody>
          <a:bodyPr wrap="none" rtlCol="0">
            <a:spAutoFit/>
          </a:bodyPr>
          <a:lstStyle/>
          <a:p>
            <a:r>
              <a:rPr lang="en-US" dirty="0">
                <a:solidFill>
                  <a:schemeClr val="bg1"/>
                </a:solidFill>
              </a:rPr>
              <a:t>YES!</a:t>
            </a:r>
          </a:p>
        </p:txBody>
      </p:sp>
      <p:sp>
        <p:nvSpPr>
          <p:cNvPr id="20" name="TextBox 19"/>
          <p:cNvSpPr txBox="1"/>
          <p:nvPr/>
        </p:nvSpPr>
        <p:spPr>
          <a:xfrm>
            <a:off x="1057266" y="3578282"/>
            <a:ext cx="587981" cy="369332"/>
          </a:xfrm>
          <a:prstGeom prst="rect">
            <a:avLst/>
          </a:prstGeom>
          <a:solidFill>
            <a:schemeClr val="bg2">
              <a:lumMod val="50000"/>
            </a:schemeClr>
          </a:solidFill>
        </p:spPr>
        <p:txBody>
          <a:bodyPr wrap="none" rtlCol="0">
            <a:spAutoFit/>
          </a:bodyPr>
          <a:lstStyle/>
          <a:p>
            <a:r>
              <a:rPr lang="en-US" dirty="0">
                <a:solidFill>
                  <a:schemeClr val="bg1"/>
                </a:solidFill>
              </a:rPr>
              <a:t>YES!</a:t>
            </a:r>
          </a:p>
        </p:txBody>
      </p:sp>
      <p:sp>
        <p:nvSpPr>
          <p:cNvPr id="21" name="TextBox 20"/>
          <p:cNvSpPr txBox="1"/>
          <p:nvPr/>
        </p:nvSpPr>
        <p:spPr>
          <a:xfrm>
            <a:off x="1060273" y="4188967"/>
            <a:ext cx="587981" cy="369332"/>
          </a:xfrm>
          <a:prstGeom prst="rect">
            <a:avLst/>
          </a:prstGeom>
          <a:solidFill>
            <a:schemeClr val="bg2">
              <a:lumMod val="50000"/>
            </a:schemeClr>
          </a:solidFill>
        </p:spPr>
        <p:txBody>
          <a:bodyPr wrap="none" rtlCol="0">
            <a:spAutoFit/>
          </a:bodyPr>
          <a:lstStyle/>
          <a:p>
            <a:r>
              <a:rPr lang="en-US" dirty="0">
                <a:solidFill>
                  <a:schemeClr val="bg1"/>
                </a:solidFill>
              </a:rPr>
              <a:t>YES!</a:t>
            </a:r>
          </a:p>
        </p:txBody>
      </p:sp>
      <p:sp>
        <p:nvSpPr>
          <p:cNvPr id="22" name="TextBox 21"/>
          <p:cNvSpPr txBox="1"/>
          <p:nvPr/>
        </p:nvSpPr>
        <p:spPr>
          <a:xfrm>
            <a:off x="1042140" y="4778647"/>
            <a:ext cx="587981" cy="369332"/>
          </a:xfrm>
          <a:prstGeom prst="rect">
            <a:avLst/>
          </a:prstGeom>
          <a:solidFill>
            <a:schemeClr val="bg2">
              <a:lumMod val="50000"/>
            </a:schemeClr>
          </a:solidFill>
        </p:spPr>
        <p:txBody>
          <a:bodyPr wrap="none" rtlCol="0">
            <a:spAutoFit/>
          </a:bodyPr>
          <a:lstStyle/>
          <a:p>
            <a:r>
              <a:rPr lang="en-US" dirty="0">
                <a:solidFill>
                  <a:schemeClr val="bg1"/>
                </a:solidFill>
              </a:rPr>
              <a:t>YES!</a:t>
            </a:r>
          </a:p>
        </p:txBody>
      </p:sp>
      <p:sp>
        <p:nvSpPr>
          <p:cNvPr id="23" name="TextBox 22"/>
          <p:cNvSpPr txBox="1"/>
          <p:nvPr/>
        </p:nvSpPr>
        <p:spPr>
          <a:xfrm>
            <a:off x="1060273" y="5348290"/>
            <a:ext cx="587981" cy="369332"/>
          </a:xfrm>
          <a:prstGeom prst="rect">
            <a:avLst/>
          </a:prstGeom>
          <a:solidFill>
            <a:schemeClr val="bg2">
              <a:lumMod val="50000"/>
            </a:schemeClr>
          </a:solidFill>
        </p:spPr>
        <p:txBody>
          <a:bodyPr wrap="none" rtlCol="0">
            <a:spAutoFit/>
          </a:bodyPr>
          <a:lstStyle/>
          <a:p>
            <a:r>
              <a:rPr lang="en-US" dirty="0">
                <a:solidFill>
                  <a:schemeClr val="bg1"/>
                </a:solidFill>
              </a:rPr>
              <a:t>YES!</a:t>
            </a:r>
          </a:p>
        </p:txBody>
      </p:sp>
      <p:sp>
        <p:nvSpPr>
          <p:cNvPr id="24" name="TextBox 23"/>
          <p:cNvSpPr txBox="1"/>
          <p:nvPr/>
        </p:nvSpPr>
        <p:spPr>
          <a:xfrm>
            <a:off x="853042" y="5847595"/>
            <a:ext cx="792205" cy="369332"/>
          </a:xfrm>
          <a:prstGeom prst="rect">
            <a:avLst/>
          </a:prstGeom>
          <a:solidFill>
            <a:srgbClr val="FFFF00"/>
          </a:solidFill>
        </p:spPr>
        <p:txBody>
          <a:bodyPr wrap="none" rtlCol="0">
            <a:spAutoFit/>
          </a:bodyPr>
          <a:lstStyle/>
          <a:p>
            <a:r>
              <a:rPr lang="en-US" dirty="0"/>
              <a:t>NOPE!</a:t>
            </a:r>
          </a:p>
        </p:txBody>
      </p:sp>
      <p:sp>
        <p:nvSpPr>
          <p:cNvPr id="25" name="TextBox 24"/>
          <p:cNvSpPr txBox="1"/>
          <p:nvPr/>
        </p:nvSpPr>
        <p:spPr>
          <a:xfrm>
            <a:off x="5935039" y="2479695"/>
            <a:ext cx="792205" cy="369332"/>
          </a:xfrm>
          <a:prstGeom prst="rect">
            <a:avLst/>
          </a:prstGeom>
          <a:solidFill>
            <a:srgbClr val="FFFF00"/>
          </a:solidFill>
        </p:spPr>
        <p:txBody>
          <a:bodyPr wrap="none" rtlCol="0">
            <a:spAutoFit/>
          </a:bodyPr>
          <a:lstStyle/>
          <a:p>
            <a:r>
              <a:rPr lang="en-US" dirty="0"/>
              <a:t>NOPE!</a:t>
            </a:r>
          </a:p>
        </p:txBody>
      </p:sp>
      <p:sp>
        <p:nvSpPr>
          <p:cNvPr id="26" name="TextBox 25"/>
          <p:cNvSpPr txBox="1"/>
          <p:nvPr/>
        </p:nvSpPr>
        <p:spPr>
          <a:xfrm>
            <a:off x="5945180" y="3046173"/>
            <a:ext cx="792205" cy="369332"/>
          </a:xfrm>
          <a:prstGeom prst="rect">
            <a:avLst/>
          </a:prstGeom>
          <a:solidFill>
            <a:srgbClr val="FFFF00"/>
          </a:solidFill>
        </p:spPr>
        <p:txBody>
          <a:bodyPr wrap="none" rtlCol="0">
            <a:spAutoFit/>
          </a:bodyPr>
          <a:lstStyle/>
          <a:p>
            <a:r>
              <a:rPr lang="en-US" dirty="0"/>
              <a:t>NOPE!</a:t>
            </a:r>
          </a:p>
        </p:txBody>
      </p:sp>
      <p:sp>
        <p:nvSpPr>
          <p:cNvPr id="27" name="TextBox 26"/>
          <p:cNvSpPr txBox="1"/>
          <p:nvPr/>
        </p:nvSpPr>
        <p:spPr>
          <a:xfrm>
            <a:off x="5927047" y="3618038"/>
            <a:ext cx="792205" cy="369332"/>
          </a:xfrm>
          <a:prstGeom prst="rect">
            <a:avLst/>
          </a:prstGeom>
          <a:solidFill>
            <a:srgbClr val="FFFF00"/>
          </a:solidFill>
        </p:spPr>
        <p:txBody>
          <a:bodyPr wrap="none" rtlCol="0">
            <a:spAutoFit/>
          </a:bodyPr>
          <a:lstStyle/>
          <a:p>
            <a:r>
              <a:rPr lang="en-US" dirty="0"/>
              <a:t>NOPE!</a:t>
            </a:r>
          </a:p>
        </p:txBody>
      </p:sp>
      <p:sp>
        <p:nvSpPr>
          <p:cNvPr id="28" name="TextBox 27"/>
          <p:cNvSpPr txBox="1"/>
          <p:nvPr/>
        </p:nvSpPr>
        <p:spPr>
          <a:xfrm>
            <a:off x="5945180" y="4176608"/>
            <a:ext cx="792205" cy="369332"/>
          </a:xfrm>
          <a:prstGeom prst="rect">
            <a:avLst/>
          </a:prstGeom>
          <a:solidFill>
            <a:srgbClr val="FFFF00"/>
          </a:solidFill>
        </p:spPr>
        <p:txBody>
          <a:bodyPr wrap="none" rtlCol="0">
            <a:spAutoFit/>
          </a:bodyPr>
          <a:lstStyle/>
          <a:p>
            <a:r>
              <a:rPr lang="en-US" dirty="0"/>
              <a:t>NOPE!</a:t>
            </a:r>
          </a:p>
        </p:txBody>
      </p:sp>
      <p:sp>
        <p:nvSpPr>
          <p:cNvPr id="29" name="TextBox 28"/>
          <p:cNvSpPr txBox="1"/>
          <p:nvPr/>
        </p:nvSpPr>
        <p:spPr>
          <a:xfrm>
            <a:off x="1233055" y="6459785"/>
            <a:ext cx="9919854" cy="253916"/>
          </a:xfrm>
          <a:prstGeom prst="rect">
            <a:avLst/>
          </a:prstGeom>
          <a:solidFill>
            <a:schemeClr val="bg1"/>
          </a:solidFill>
        </p:spPr>
        <p:txBody>
          <a:bodyPr wrap="square" rtlCol="0">
            <a:spAutoFit/>
          </a:bodyPr>
          <a:lstStyle/>
          <a:p>
            <a:r>
              <a:rPr lang="en-US" sz="1050" dirty="0"/>
              <a:t>Source: </a:t>
            </a:r>
            <a:r>
              <a:rPr lang="en-US" sz="900" dirty="0"/>
              <a:t>://www.sloansportsconference.com/wpcontent/uploads/2013/Going%20for%20Three%20Predicting%20the%20Likelihood%20of%20Field%20Goal%20Success%20with%20Logistic%20Regression.pdf</a:t>
            </a:r>
          </a:p>
        </p:txBody>
      </p:sp>
    </p:spTree>
    <p:extLst>
      <p:ext uri="{BB962C8B-B14F-4D97-AF65-F5344CB8AC3E}">
        <p14:creationId xmlns:p14="http://schemas.microsoft.com/office/powerpoint/2010/main" val="56140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Going for 3 – Does the Stadium Matter? </a:t>
            </a:r>
          </a:p>
        </p:txBody>
      </p:sp>
      <p:sp>
        <p:nvSpPr>
          <p:cNvPr id="3" name="Content Placeholder 2"/>
          <p:cNvSpPr>
            <a:spLocks noGrp="1"/>
          </p:cNvSpPr>
          <p:nvPr>
            <p:ph idx="1"/>
          </p:nvPr>
        </p:nvSpPr>
        <p:spPr>
          <a:xfrm>
            <a:off x="1076098" y="2727859"/>
            <a:ext cx="10323513" cy="4776752"/>
          </a:xfrm>
        </p:spPr>
        <p:txBody>
          <a:bodyPr/>
          <a:lstStyle/>
          <a:p>
            <a:pPr marL="0" indent="0">
              <a:buNone/>
            </a:pPr>
            <a:r>
              <a:rPr lang="en-US" dirty="0"/>
              <a:t>Top 5 Most Difficult</a:t>
            </a:r>
          </a:p>
          <a:p>
            <a:pPr marL="0" indent="0">
              <a:spcBef>
                <a:spcPts val="0"/>
              </a:spcBef>
              <a:buNone/>
            </a:pPr>
            <a:r>
              <a:rPr lang="en-US" sz="2400" dirty="0"/>
              <a:t>(Outdoors, Cold!)</a:t>
            </a:r>
          </a:p>
          <a:p>
            <a:endParaRPr lang="en-US" dirty="0"/>
          </a:p>
          <a:p>
            <a:endParaRPr lang="en-US" dirty="0"/>
          </a:p>
          <a:p>
            <a:pPr marL="0" indent="0">
              <a:spcBef>
                <a:spcPts val="0"/>
              </a:spcBef>
              <a:buNone/>
            </a:pPr>
            <a:r>
              <a:rPr lang="en-US" dirty="0"/>
              <a:t>Top 5 Easiest </a:t>
            </a:r>
          </a:p>
          <a:p>
            <a:pPr marL="0" indent="0">
              <a:spcBef>
                <a:spcPts val="0"/>
              </a:spcBef>
              <a:buNone/>
            </a:pPr>
            <a:r>
              <a:rPr lang="en-US" sz="2400" dirty="0"/>
              <a:t>(Indoors, Altitude)</a:t>
            </a:r>
          </a:p>
        </p:txBody>
      </p:sp>
      <p:sp>
        <p:nvSpPr>
          <p:cNvPr id="5" name="Slide Number Placeholder 4"/>
          <p:cNvSpPr>
            <a:spLocks noGrp="1"/>
          </p:cNvSpPr>
          <p:nvPr>
            <p:ph type="sldNum" sz="quarter" idx="12"/>
          </p:nvPr>
        </p:nvSpPr>
        <p:spPr/>
        <p:txBody>
          <a:bodyPr/>
          <a:lstStyle/>
          <a:p>
            <a:fld id="{6113E31D-E2AB-40D1-8B51-AFA5AFEF393A}" type="slidenum">
              <a:rPr lang="en-US" smtClean="0"/>
              <a:t>29</a:t>
            </a:fld>
            <a:endParaRPr lang="en-US" dirty="0"/>
          </a:p>
        </p:txBody>
      </p:sp>
      <p:sp>
        <p:nvSpPr>
          <p:cNvPr id="6" name="Date Placeholder 5"/>
          <p:cNvSpPr>
            <a:spLocks noGrp="1"/>
          </p:cNvSpPr>
          <p:nvPr>
            <p:ph type="dt" sz="half" idx="10"/>
          </p:nvPr>
        </p:nvSpPr>
        <p:spPr/>
        <p:txBody>
          <a:bodyPr/>
          <a:lstStyle/>
          <a:p>
            <a:r>
              <a:rPr lang="en-US" dirty="0"/>
              <a:t>September 2015</a:t>
            </a:r>
          </a:p>
        </p:txBody>
      </p:sp>
      <p:pic>
        <p:nvPicPr>
          <p:cNvPr id="7" name="Picture 6"/>
          <p:cNvPicPr>
            <a:picLocks noChangeAspect="1"/>
          </p:cNvPicPr>
          <p:nvPr/>
        </p:nvPicPr>
        <p:blipFill>
          <a:blip r:embed="rId3"/>
          <a:stretch>
            <a:fillRect/>
          </a:stretch>
        </p:blipFill>
        <p:spPr>
          <a:xfrm>
            <a:off x="5093596" y="1371600"/>
            <a:ext cx="6048030" cy="4919288"/>
          </a:xfrm>
          <a:prstGeom prst="rect">
            <a:avLst/>
          </a:prstGeom>
        </p:spPr>
      </p:pic>
      <p:sp>
        <p:nvSpPr>
          <p:cNvPr id="8" name="Left Brace 7"/>
          <p:cNvSpPr/>
          <p:nvPr/>
        </p:nvSpPr>
        <p:spPr>
          <a:xfrm>
            <a:off x="4443017" y="2418082"/>
            <a:ext cx="650579" cy="16101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Left Brace 8"/>
          <p:cNvSpPr/>
          <p:nvPr/>
        </p:nvSpPr>
        <p:spPr>
          <a:xfrm>
            <a:off x="4414996" y="4377168"/>
            <a:ext cx="650579" cy="16101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p:cNvSpPr txBox="1"/>
          <p:nvPr/>
        </p:nvSpPr>
        <p:spPr>
          <a:xfrm>
            <a:off x="1233055" y="6459785"/>
            <a:ext cx="9919854" cy="253916"/>
          </a:xfrm>
          <a:prstGeom prst="rect">
            <a:avLst/>
          </a:prstGeom>
          <a:solidFill>
            <a:schemeClr val="bg1"/>
          </a:solidFill>
        </p:spPr>
        <p:txBody>
          <a:bodyPr wrap="square" rtlCol="0">
            <a:spAutoFit/>
          </a:bodyPr>
          <a:lstStyle/>
          <a:p>
            <a:r>
              <a:rPr lang="en-US" sz="1050" dirty="0"/>
              <a:t>Source: </a:t>
            </a:r>
            <a:r>
              <a:rPr lang="en-US" sz="900" dirty="0"/>
              <a:t>://www.sloansportsconference.com/wpcontent/uploads/2013/Going%20for%20Three%20Predicting%20the%20Likelihood%20of%20Field%20Goal%20Success%20with%20Logistic%20Regression.pdf</a:t>
            </a:r>
          </a:p>
        </p:txBody>
      </p:sp>
    </p:spTree>
    <p:extLst>
      <p:ext uri="{BB962C8B-B14F-4D97-AF65-F5344CB8AC3E}">
        <p14:creationId xmlns:p14="http://schemas.microsoft.com/office/powerpoint/2010/main" val="376737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21768" y="3938553"/>
            <a:ext cx="3200400" cy="2286000"/>
          </a:xfrm>
        </p:spPr>
        <p:txBody>
          <a:bodyPr>
            <a:normAutofit fontScale="90000"/>
          </a:bodyPr>
          <a:lstStyle/>
          <a:p>
            <a:r>
              <a:rPr lang="en-US" sz="4900" dirty="0"/>
              <a:t>Team Operations</a:t>
            </a:r>
            <a:br>
              <a:rPr lang="en-US" sz="4900" dirty="0"/>
            </a:br>
            <a:br>
              <a:rPr lang="en-US" dirty="0"/>
            </a:br>
            <a:r>
              <a:rPr lang="en-US" dirty="0"/>
              <a:t>Overview</a:t>
            </a:r>
            <a:br>
              <a:rPr lang="en-US" dirty="0"/>
            </a:br>
            <a:r>
              <a:rPr lang="en-US" dirty="0"/>
              <a:t>for 5 Sports</a:t>
            </a:r>
            <a:br>
              <a:rPr lang="en-US" dirty="0"/>
            </a:br>
            <a:br>
              <a:rPr lang="en-US" dirty="0"/>
            </a:br>
            <a:r>
              <a:rPr lang="en-US" dirty="0"/>
              <a:t>Topic 4</a:t>
            </a:r>
            <a:br>
              <a:rPr lang="en-US" dirty="0"/>
            </a:br>
            <a:endParaRPr lang="en-US" dirty="0"/>
          </a:p>
        </p:txBody>
      </p:sp>
      <p:sp>
        <p:nvSpPr>
          <p:cNvPr id="8" name="Content Placeholder 7"/>
          <p:cNvSpPr>
            <a:spLocks noGrp="1"/>
          </p:cNvSpPr>
          <p:nvPr>
            <p:ph idx="1"/>
          </p:nvPr>
        </p:nvSpPr>
        <p:spPr>
          <a:xfrm>
            <a:off x="4853935" y="1986742"/>
            <a:ext cx="2487304" cy="5257800"/>
          </a:xfrm>
        </p:spPr>
        <p:txBody>
          <a:bodyPr>
            <a:normAutofit/>
          </a:bodyPr>
          <a:lstStyle/>
          <a:p>
            <a:r>
              <a:rPr lang="en-US" sz="3200" dirty="0"/>
              <a:t>Baseball</a:t>
            </a:r>
          </a:p>
          <a:p>
            <a:r>
              <a:rPr lang="en-US" sz="3200" dirty="0"/>
              <a:t>Basketball</a:t>
            </a:r>
          </a:p>
          <a:p>
            <a:r>
              <a:rPr lang="en-US" sz="3200" dirty="0"/>
              <a:t>Football</a:t>
            </a:r>
          </a:p>
          <a:p>
            <a:r>
              <a:rPr lang="en-US" sz="3200" dirty="0"/>
              <a:t>Hockey</a:t>
            </a:r>
          </a:p>
          <a:p>
            <a:r>
              <a:rPr lang="en-US" sz="3200" dirty="0"/>
              <a:t>Soccer</a:t>
            </a:r>
          </a:p>
          <a:p>
            <a:pPr marL="0" indent="0">
              <a:buNone/>
            </a:pPr>
            <a:endParaRPr lang="en-US" sz="3200" dirty="0"/>
          </a:p>
        </p:txBody>
      </p:sp>
      <p:sp>
        <p:nvSpPr>
          <p:cNvPr id="5" name="Slide Number Placeholder 4"/>
          <p:cNvSpPr>
            <a:spLocks noGrp="1"/>
          </p:cNvSpPr>
          <p:nvPr>
            <p:ph type="sldNum" sz="quarter" idx="12"/>
          </p:nvPr>
        </p:nvSpPr>
        <p:spPr/>
        <p:txBody>
          <a:bodyPr/>
          <a:lstStyle/>
          <a:p>
            <a:fld id="{6113E31D-E2AB-40D1-8B51-AFA5AFEF393A}" type="slidenum">
              <a:rPr lang="en-US" smtClean="0"/>
              <a:t>3</a:t>
            </a:fld>
            <a:endParaRPr lang="en-US" dirty="0"/>
          </a:p>
        </p:txBody>
      </p:sp>
      <p:sp>
        <p:nvSpPr>
          <p:cNvPr id="10" name="Content Placeholder 7"/>
          <p:cNvSpPr txBox="1">
            <a:spLocks/>
          </p:cNvSpPr>
          <p:nvPr/>
        </p:nvSpPr>
        <p:spPr>
          <a:xfrm>
            <a:off x="8213254" y="731520"/>
            <a:ext cx="2487304" cy="5257800"/>
          </a:xfrm>
          <a:prstGeom prst="rect">
            <a:avLst/>
          </a:prstGeom>
        </p:spPr>
        <p:txBody>
          <a:bodyPr vert="horz" lIns="0" tIns="45720" rIns="0" bIns="45720" rtlCol="0">
            <a:normAutofit fontScale="85000" lnSpcReduction="20000"/>
          </a:bodyPr>
          <a:lstStyle>
            <a:lvl1pPr marL="457200" indent="-4572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Wingdings" panose="05000000000000000000" pitchFamily="2" charset="2"/>
              <a:buNone/>
            </a:pPr>
            <a:endParaRPr lang="en-US" dirty="0"/>
          </a:p>
          <a:p>
            <a:pPr marL="0" indent="0">
              <a:buFont typeface="Wingdings" panose="05000000000000000000" pitchFamily="2" charset="2"/>
              <a:buNone/>
            </a:pPr>
            <a:r>
              <a:rPr lang="en-US" dirty="0"/>
              <a:t>Later: </a:t>
            </a:r>
          </a:p>
          <a:p>
            <a:r>
              <a:rPr lang="en-US" dirty="0"/>
              <a:t>Rugby</a:t>
            </a:r>
          </a:p>
          <a:p>
            <a:r>
              <a:rPr lang="en-US" dirty="0"/>
              <a:t>Cricket</a:t>
            </a:r>
          </a:p>
          <a:p>
            <a:r>
              <a:rPr lang="en-US" dirty="0"/>
              <a:t>Lacrosse</a:t>
            </a:r>
          </a:p>
          <a:p>
            <a:endParaRPr lang="en-US" dirty="0"/>
          </a:p>
          <a:p>
            <a:pPr marL="0" indent="0">
              <a:buFont typeface="Wingdings" panose="05000000000000000000" pitchFamily="2" charset="2"/>
              <a:buNone/>
            </a:pPr>
            <a:r>
              <a:rPr lang="en-US" dirty="0"/>
              <a:t>Much Later – Individual Sports </a:t>
            </a:r>
          </a:p>
          <a:p>
            <a:r>
              <a:rPr lang="en-US" dirty="0"/>
              <a:t>Golf</a:t>
            </a:r>
          </a:p>
          <a:p>
            <a:r>
              <a:rPr lang="en-US" dirty="0"/>
              <a:t>Tennis </a:t>
            </a:r>
          </a:p>
          <a:p>
            <a:r>
              <a:rPr lang="en-US" dirty="0"/>
              <a:t>Mixed Martial Arts</a:t>
            </a:r>
          </a:p>
          <a:p>
            <a:r>
              <a:rPr lang="en-US" dirty="0"/>
              <a:t>Your favorite?</a:t>
            </a:r>
          </a:p>
        </p:txBody>
      </p:sp>
      <p:sp>
        <p:nvSpPr>
          <p:cNvPr id="2" name="Date Placeholder 1"/>
          <p:cNvSpPr>
            <a:spLocks noGrp="1"/>
          </p:cNvSpPr>
          <p:nvPr>
            <p:ph type="dt" sz="half" idx="10"/>
          </p:nvPr>
        </p:nvSpPr>
        <p:spPr/>
        <p:txBody>
          <a:bodyPr/>
          <a:lstStyle/>
          <a:p>
            <a:r>
              <a:rPr lang="en-US" dirty="0"/>
              <a:t>September 2015</a:t>
            </a:r>
          </a:p>
        </p:txBody>
      </p:sp>
      <p:sp>
        <p:nvSpPr>
          <p:cNvPr id="3" name="Footer Placeholder 2"/>
          <p:cNvSpPr>
            <a:spLocks noGrp="1"/>
          </p:cNvSpPr>
          <p:nvPr>
            <p:ph type="ftr" sz="quarter" idx="11"/>
          </p:nvPr>
        </p:nvSpPr>
        <p:spPr/>
        <p:txBody>
          <a:bodyPr/>
          <a:lstStyle/>
          <a:p>
            <a:r>
              <a:rPr lang="en-US" dirty="0"/>
              <a:t>© Dr. Dave Enterprises 2015 </a:t>
            </a:r>
          </a:p>
        </p:txBody>
      </p:sp>
      <p:sp>
        <p:nvSpPr>
          <p:cNvPr id="9" name="Title 6"/>
          <p:cNvSpPr txBox="1">
            <a:spLocks/>
          </p:cNvSpPr>
          <p:nvPr/>
        </p:nvSpPr>
        <p:spPr>
          <a:xfrm>
            <a:off x="485785" y="0"/>
            <a:ext cx="3200400" cy="22860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600" b="0" kern="1200" spc="-50" baseline="0">
                <a:solidFill>
                  <a:srgbClr val="FFFFFF"/>
                </a:solidFill>
                <a:latin typeface="+mj-lt"/>
                <a:ea typeface="+mj-ea"/>
                <a:cs typeface="+mj-cs"/>
              </a:defRPr>
            </a:lvl1pPr>
          </a:lstStyle>
          <a:p>
            <a:r>
              <a:rPr lang="en-US" dirty="0"/>
              <a:t>Sports Analytics</a:t>
            </a:r>
            <a:br>
              <a:rPr lang="en-US" dirty="0"/>
            </a:br>
            <a:r>
              <a:rPr lang="en-US" dirty="0"/>
              <a:t>apply to  </a:t>
            </a:r>
          </a:p>
        </p:txBody>
      </p:sp>
    </p:spTree>
    <p:extLst>
      <p:ext uri="{BB962C8B-B14F-4D97-AF65-F5344CB8AC3E}">
        <p14:creationId xmlns:p14="http://schemas.microsoft.com/office/powerpoint/2010/main" val="4000257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9918" y="909778"/>
            <a:ext cx="10058400" cy="792897"/>
          </a:xfrm>
        </p:spPr>
        <p:txBody>
          <a:bodyPr>
            <a:normAutofit fontScale="90000"/>
          </a:bodyPr>
          <a:lstStyle/>
          <a:p>
            <a:r>
              <a:rPr lang="en-US" dirty="0"/>
              <a:t>Football – Pro</a:t>
            </a:r>
            <a:br>
              <a:rPr lang="en-US" dirty="0"/>
            </a:br>
            <a:r>
              <a:rPr lang="en-US" dirty="0"/>
              <a:t>Data for Fans </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5920163" y="323306"/>
            <a:ext cx="5074398" cy="3215244"/>
          </a:xfrm>
          <a:prstGeom prst="rect">
            <a:avLst/>
          </a:prstGeom>
        </p:spPr>
      </p:pic>
      <p:pic>
        <p:nvPicPr>
          <p:cNvPr id="5" name="Picture 4"/>
          <p:cNvPicPr>
            <a:picLocks noChangeAspect="1"/>
          </p:cNvPicPr>
          <p:nvPr/>
        </p:nvPicPr>
        <p:blipFill>
          <a:blip r:embed="rId4"/>
          <a:stretch>
            <a:fillRect/>
          </a:stretch>
        </p:blipFill>
        <p:spPr>
          <a:xfrm>
            <a:off x="1985037" y="3793947"/>
            <a:ext cx="9009524" cy="2447619"/>
          </a:xfrm>
          <a:prstGeom prst="rect">
            <a:avLst/>
          </a:prstGeom>
        </p:spPr>
      </p:pic>
      <p:sp>
        <p:nvSpPr>
          <p:cNvPr id="3" name="Date Placeholder 2"/>
          <p:cNvSpPr>
            <a:spLocks noGrp="1"/>
          </p:cNvSpPr>
          <p:nvPr>
            <p:ph type="dt" sz="half" idx="10"/>
          </p:nvPr>
        </p:nvSpPr>
        <p:spPr/>
        <p:txBody>
          <a:bodyPr/>
          <a:lstStyle/>
          <a:p>
            <a:r>
              <a:rPr lang="en-US" dirty="0"/>
              <a:t>September 2015</a:t>
            </a:r>
          </a:p>
        </p:txBody>
      </p:sp>
      <p:sp>
        <p:nvSpPr>
          <p:cNvPr id="6" name="Footer Placeholder 5"/>
          <p:cNvSpPr>
            <a:spLocks noGrp="1"/>
          </p:cNvSpPr>
          <p:nvPr>
            <p:ph type="ftr" sz="quarter" idx="11"/>
          </p:nvPr>
        </p:nvSpPr>
        <p:spPr/>
        <p:txBody>
          <a:bodyPr/>
          <a:lstStyle/>
          <a:p>
            <a:r>
              <a:rPr lang="en-US" dirty="0"/>
              <a:t>© Dr. Dave Enterprises 2015 </a:t>
            </a:r>
          </a:p>
        </p:txBody>
      </p:sp>
      <p:sp>
        <p:nvSpPr>
          <p:cNvPr id="7" name="Slide Number Placeholder 6"/>
          <p:cNvSpPr>
            <a:spLocks noGrp="1"/>
          </p:cNvSpPr>
          <p:nvPr>
            <p:ph type="sldNum" sz="quarter" idx="12"/>
          </p:nvPr>
        </p:nvSpPr>
        <p:spPr/>
        <p:txBody>
          <a:bodyPr/>
          <a:lstStyle/>
          <a:p>
            <a:fld id="{6113E31D-E2AB-40D1-8B51-AFA5AFEF393A}" type="slidenum">
              <a:rPr lang="en-US" smtClean="0"/>
              <a:t>30</a:t>
            </a:fld>
            <a:endParaRPr lang="en-US" dirty="0"/>
          </a:p>
        </p:txBody>
      </p:sp>
      <p:sp>
        <p:nvSpPr>
          <p:cNvPr id="8" name="TextBox 7"/>
          <p:cNvSpPr txBox="1"/>
          <p:nvPr/>
        </p:nvSpPr>
        <p:spPr>
          <a:xfrm>
            <a:off x="3895925" y="6459785"/>
            <a:ext cx="3051902" cy="307777"/>
          </a:xfrm>
          <a:prstGeom prst="rect">
            <a:avLst/>
          </a:prstGeom>
          <a:solidFill>
            <a:schemeClr val="bg1"/>
          </a:solidFill>
        </p:spPr>
        <p:txBody>
          <a:bodyPr wrap="square" rtlCol="0">
            <a:spAutoFit/>
          </a:bodyPr>
          <a:lstStyle/>
          <a:p>
            <a:r>
              <a:rPr lang="en-US" sz="1400" dirty="0"/>
              <a:t>Source: www.armchairanalysis.com</a:t>
            </a:r>
          </a:p>
        </p:txBody>
      </p:sp>
      <p:sp>
        <p:nvSpPr>
          <p:cNvPr id="9" name="TextBox 8"/>
          <p:cNvSpPr txBox="1"/>
          <p:nvPr/>
        </p:nvSpPr>
        <p:spPr>
          <a:xfrm>
            <a:off x="1099918" y="2264192"/>
            <a:ext cx="4388922" cy="1200329"/>
          </a:xfrm>
          <a:prstGeom prst="rect">
            <a:avLst/>
          </a:prstGeom>
          <a:noFill/>
        </p:spPr>
        <p:txBody>
          <a:bodyPr wrap="square" rtlCol="0">
            <a:spAutoFit/>
          </a:bodyPr>
          <a:lstStyle/>
          <a:p>
            <a:r>
              <a:rPr lang="en-US" dirty="0"/>
              <a:t>Modestly-priced data for sale, including up-to-date subscription option for current data</a:t>
            </a:r>
          </a:p>
          <a:p>
            <a:endParaRPr lang="en-US" dirty="0"/>
          </a:p>
          <a:p>
            <a:r>
              <a:rPr lang="en-US" dirty="0"/>
              <a:t>Many fantasy football fans use this!</a:t>
            </a:r>
          </a:p>
        </p:txBody>
      </p:sp>
    </p:spTree>
    <p:extLst>
      <p:ext uri="{BB962C8B-B14F-4D97-AF65-F5344CB8AC3E}">
        <p14:creationId xmlns:p14="http://schemas.microsoft.com/office/powerpoint/2010/main" val="1899127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Hockey </a:t>
            </a:r>
          </a:p>
        </p:txBody>
      </p:sp>
      <p:sp>
        <p:nvSpPr>
          <p:cNvPr id="8" name="Content Placeholder 7"/>
          <p:cNvSpPr>
            <a:spLocks noGrp="1"/>
          </p:cNvSpPr>
          <p:nvPr>
            <p:ph idx="1"/>
          </p:nvPr>
        </p:nvSpPr>
        <p:spPr>
          <a:xfrm>
            <a:off x="4781969" y="1417636"/>
            <a:ext cx="6492240" cy="5257800"/>
          </a:xfrm>
        </p:spPr>
        <p:txBody>
          <a:bodyPr/>
          <a:lstStyle/>
          <a:p>
            <a:r>
              <a:rPr lang="en-US" dirty="0"/>
              <a:t>Hockey (NHL) lags way behind the other  leading pro sports leagues in adoption of sports analytics </a:t>
            </a:r>
          </a:p>
          <a:p>
            <a:r>
              <a:rPr lang="en-US" dirty="0"/>
              <a:t>However, they are starting to catch up</a:t>
            </a:r>
          </a:p>
          <a:p>
            <a:pPr lvl="2"/>
            <a:r>
              <a:rPr lang="en-US" sz="2400" dirty="0"/>
              <a:t>Leader: Toronto Maple Leafs</a:t>
            </a:r>
          </a:p>
        </p:txBody>
      </p:sp>
      <p:sp>
        <p:nvSpPr>
          <p:cNvPr id="4" name="Footer Placeholder 3"/>
          <p:cNvSpPr>
            <a:spLocks noGrp="1"/>
          </p:cNvSpPr>
          <p:nvPr>
            <p:ph type="ftr" sz="quarter" idx="11"/>
          </p:nvPr>
        </p:nvSpPr>
        <p:spPr/>
        <p:txBody>
          <a:bodyPr/>
          <a:lstStyle/>
          <a:p>
            <a:r>
              <a:rPr lang="en-US" dirty="0"/>
              <a:t>© Dr. Dave Enterprises 2015 </a:t>
            </a:r>
          </a:p>
        </p:txBody>
      </p:sp>
      <p:sp>
        <p:nvSpPr>
          <p:cNvPr id="5" name="Slide Number Placeholder 4"/>
          <p:cNvSpPr>
            <a:spLocks noGrp="1"/>
          </p:cNvSpPr>
          <p:nvPr>
            <p:ph type="sldNum" sz="quarter" idx="12"/>
          </p:nvPr>
        </p:nvSpPr>
        <p:spPr/>
        <p:txBody>
          <a:bodyPr/>
          <a:lstStyle/>
          <a:p>
            <a:fld id="{6113E31D-E2AB-40D1-8B51-AFA5AFEF393A}" type="slidenum">
              <a:rPr lang="en-US" smtClean="0"/>
              <a:t>31</a:t>
            </a:fld>
            <a:endParaRPr lang="en-US" dirty="0"/>
          </a:p>
        </p:txBody>
      </p:sp>
      <p:sp>
        <p:nvSpPr>
          <p:cNvPr id="6" name="Date Placeholder 5"/>
          <p:cNvSpPr>
            <a:spLocks noGrp="1"/>
          </p:cNvSpPr>
          <p:nvPr>
            <p:ph type="dt" sz="half" idx="10"/>
          </p:nvPr>
        </p:nvSpPr>
        <p:spPr/>
        <p:txBody>
          <a:bodyPr/>
          <a:lstStyle/>
          <a:p>
            <a:r>
              <a:rPr lang="en-US" dirty="0"/>
              <a:t>September 2015</a:t>
            </a:r>
          </a:p>
        </p:txBody>
      </p:sp>
    </p:spTree>
    <p:extLst>
      <p:ext uri="{BB962C8B-B14F-4D97-AF65-F5344CB8AC3E}">
        <p14:creationId xmlns:p14="http://schemas.microsoft.com/office/powerpoint/2010/main" val="1787995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 Hockey Analytics </a:t>
            </a:r>
          </a:p>
        </p:txBody>
      </p:sp>
      <p:sp>
        <p:nvSpPr>
          <p:cNvPr id="3" name="Content Placeholder 2"/>
          <p:cNvSpPr>
            <a:spLocks noGrp="1"/>
          </p:cNvSpPr>
          <p:nvPr>
            <p:ph idx="1"/>
          </p:nvPr>
        </p:nvSpPr>
        <p:spPr/>
        <p:txBody>
          <a:bodyPr/>
          <a:lstStyle/>
          <a:p>
            <a:r>
              <a:rPr lang="en-US" dirty="0"/>
              <a:t>Stephen Pettigrew, Research Paper at MIT SSAC15</a:t>
            </a:r>
          </a:p>
          <a:p>
            <a:r>
              <a:rPr lang="en-US" dirty="0"/>
              <a:t>Grad student at Harvard, created rinkstats.com (amazing!)</a:t>
            </a:r>
          </a:p>
          <a:p>
            <a:endParaRPr lang="en-US" dirty="0"/>
          </a:p>
        </p:txBody>
      </p:sp>
      <p:sp>
        <p:nvSpPr>
          <p:cNvPr id="4" name="Footer Placeholder 3"/>
          <p:cNvSpPr>
            <a:spLocks noGrp="1"/>
          </p:cNvSpPr>
          <p:nvPr>
            <p:ph type="ftr" sz="quarter" idx="11"/>
          </p:nvPr>
        </p:nvSpPr>
        <p:spPr/>
        <p:txBody>
          <a:bodyPr/>
          <a:lstStyle/>
          <a:p>
            <a:r>
              <a:rPr lang="en-US" dirty="0"/>
              <a:t>© Dr. Dave Enterprises 2015 </a:t>
            </a:r>
          </a:p>
        </p:txBody>
      </p:sp>
      <p:sp>
        <p:nvSpPr>
          <p:cNvPr id="5" name="Slide Number Placeholder 4"/>
          <p:cNvSpPr>
            <a:spLocks noGrp="1"/>
          </p:cNvSpPr>
          <p:nvPr>
            <p:ph type="sldNum" sz="quarter" idx="12"/>
          </p:nvPr>
        </p:nvSpPr>
        <p:spPr/>
        <p:txBody>
          <a:bodyPr/>
          <a:lstStyle/>
          <a:p>
            <a:fld id="{6113E31D-E2AB-40D1-8B51-AFA5AFEF393A}" type="slidenum">
              <a:rPr lang="en-US" smtClean="0"/>
              <a:t>32</a:t>
            </a:fld>
            <a:endParaRPr lang="en-US" dirty="0"/>
          </a:p>
        </p:txBody>
      </p:sp>
      <p:sp>
        <p:nvSpPr>
          <p:cNvPr id="6" name="Date Placeholder 5"/>
          <p:cNvSpPr>
            <a:spLocks noGrp="1"/>
          </p:cNvSpPr>
          <p:nvPr>
            <p:ph type="dt" sz="half" idx="10"/>
          </p:nvPr>
        </p:nvSpPr>
        <p:spPr/>
        <p:txBody>
          <a:bodyPr/>
          <a:lstStyle/>
          <a:p>
            <a:r>
              <a:rPr lang="en-US" dirty="0"/>
              <a:t>September 2015</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07262" y="3121354"/>
            <a:ext cx="7366099" cy="2925001"/>
          </a:xfrm>
          <a:prstGeom prst="rect">
            <a:avLst/>
          </a:prstGeom>
        </p:spPr>
      </p:pic>
      <p:sp>
        <p:nvSpPr>
          <p:cNvPr id="9" name="TextBox 8"/>
          <p:cNvSpPr txBox="1"/>
          <p:nvPr/>
        </p:nvSpPr>
        <p:spPr>
          <a:xfrm>
            <a:off x="1262380" y="6473640"/>
            <a:ext cx="9973656" cy="276999"/>
          </a:xfrm>
          <a:prstGeom prst="rect">
            <a:avLst/>
          </a:prstGeom>
          <a:solidFill>
            <a:schemeClr val="bg1"/>
          </a:solidFill>
        </p:spPr>
        <p:txBody>
          <a:bodyPr wrap="square" rtlCol="0">
            <a:spAutoFit/>
          </a:bodyPr>
          <a:lstStyle/>
          <a:p>
            <a:r>
              <a:rPr lang="en-US" sz="1200" dirty="0"/>
              <a:t>Source: http://www.sloansportsconference.com/wp-content/uploads/2015/02/SSAC15-RP-Finalist-Assessing-the-offensive-productivity-of-NHL-players2.pdf</a:t>
            </a:r>
          </a:p>
        </p:txBody>
      </p:sp>
      <p:pic>
        <p:nvPicPr>
          <p:cNvPr id="7" name="Picture 6"/>
          <p:cNvPicPr>
            <a:picLocks noChangeAspect="1"/>
          </p:cNvPicPr>
          <p:nvPr/>
        </p:nvPicPr>
        <p:blipFill>
          <a:blip r:embed="rId4"/>
          <a:stretch>
            <a:fillRect/>
          </a:stretch>
        </p:blipFill>
        <p:spPr>
          <a:xfrm>
            <a:off x="799924" y="3307665"/>
            <a:ext cx="1790476" cy="2552381"/>
          </a:xfrm>
          <a:prstGeom prst="rect">
            <a:avLst/>
          </a:prstGeom>
        </p:spPr>
      </p:pic>
    </p:spTree>
    <p:extLst>
      <p:ext uri="{BB962C8B-B14F-4D97-AF65-F5344CB8AC3E}">
        <p14:creationId xmlns:p14="http://schemas.microsoft.com/office/powerpoint/2010/main" val="3501220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br>
              <a:rPr lang="en-US" dirty="0"/>
            </a:br>
            <a:r>
              <a:rPr lang="en-US" dirty="0"/>
              <a:t>Hockey </a:t>
            </a:r>
            <a:br>
              <a:rPr lang="en-US" dirty="0"/>
            </a:br>
            <a:r>
              <a:rPr lang="en-US" dirty="0"/>
              <a:t>Recruiting</a:t>
            </a:r>
          </a:p>
        </p:txBody>
      </p:sp>
      <p:sp>
        <p:nvSpPr>
          <p:cNvPr id="5" name="Slide Number Placeholder 4"/>
          <p:cNvSpPr>
            <a:spLocks noGrp="1"/>
          </p:cNvSpPr>
          <p:nvPr>
            <p:ph type="sldNum" sz="quarter" idx="12"/>
          </p:nvPr>
        </p:nvSpPr>
        <p:spPr/>
        <p:txBody>
          <a:bodyPr/>
          <a:lstStyle/>
          <a:p>
            <a:fld id="{6113E31D-E2AB-40D1-8B51-AFA5AFEF393A}" type="slidenum">
              <a:rPr lang="en-US" smtClean="0"/>
              <a:t>33</a:t>
            </a:fld>
            <a:endParaRPr lang="en-US" dirty="0"/>
          </a:p>
        </p:txBody>
      </p:sp>
      <p:sp>
        <p:nvSpPr>
          <p:cNvPr id="6" name="Date Placeholder 5"/>
          <p:cNvSpPr>
            <a:spLocks noGrp="1"/>
          </p:cNvSpPr>
          <p:nvPr>
            <p:ph type="dt" sz="half" idx="10"/>
          </p:nvPr>
        </p:nvSpPr>
        <p:spPr/>
        <p:txBody>
          <a:bodyPr/>
          <a:lstStyle/>
          <a:p>
            <a:r>
              <a:rPr lang="en-US" dirty="0"/>
              <a:t>September 2015</a:t>
            </a:r>
          </a:p>
        </p:txBody>
      </p:sp>
      <p:pic>
        <p:nvPicPr>
          <p:cNvPr id="8" name="Picture 7"/>
          <p:cNvPicPr>
            <a:picLocks noChangeAspect="1"/>
          </p:cNvPicPr>
          <p:nvPr/>
        </p:nvPicPr>
        <p:blipFill>
          <a:blip r:embed="rId3"/>
          <a:stretch>
            <a:fillRect/>
          </a:stretch>
        </p:blipFill>
        <p:spPr>
          <a:xfrm>
            <a:off x="4241539" y="416257"/>
            <a:ext cx="7950461" cy="5399687"/>
          </a:xfrm>
          <a:prstGeom prst="rect">
            <a:avLst/>
          </a:prstGeom>
        </p:spPr>
      </p:pic>
      <p:sp>
        <p:nvSpPr>
          <p:cNvPr id="7" name="Rectangle 6"/>
          <p:cNvSpPr/>
          <p:nvPr/>
        </p:nvSpPr>
        <p:spPr>
          <a:xfrm>
            <a:off x="460773" y="5978390"/>
            <a:ext cx="12163405" cy="369332"/>
          </a:xfrm>
          <a:prstGeom prst="rect">
            <a:avLst/>
          </a:prstGeom>
        </p:spPr>
        <p:txBody>
          <a:bodyPr wrap="square">
            <a:spAutoFit/>
          </a:bodyPr>
          <a:lstStyle/>
          <a:p>
            <a:r>
              <a:rPr lang="en-US" dirty="0"/>
              <a:t>http://www.matchsticksandgasoline.com/2011/7/29/2290643/understanding-advanced-stats-part-one-corsi-fenwick</a:t>
            </a:r>
          </a:p>
        </p:txBody>
      </p:sp>
      <p:sp>
        <p:nvSpPr>
          <p:cNvPr id="9" name="TextBox 8"/>
          <p:cNvSpPr txBox="1"/>
          <p:nvPr/>
        </p:nvSpPr>
        <p:spPr>
          <a:xfrm>
            <a:off x="1951630" y="2624276"/>
            <a:ext cx="1078173" cy="1938992"/>
          </a:xfrm>
          <a:prstGeom prst="rect">
            <a:avLst/>
          </a:prstGeom>
          <a:noFill/>
        </p:spPr>
        <p:txBody>
          <a:bodyPr wrap="square" rtlCol="0">
            <a:spAutoFit/>
          </a:bodyPr>
          <a:lstStyle/>
          <a:p>
            <a:r>
              <a:rPr lang="en-US" sz="2400" dirty="0"/>
              <a:t>Which Player Should We </a:t>
            </a:r>
          </a:p>
          <a:p>
            <a:r>
              <a:rPr lang="en-US" sz="2400" dirty="0"/>
              <a:t>Draft?</a:t>
            </a:r>
          </a:p>
        </p:txBody>
      </p:sp>
      <p:sp>
        <p:nvSpPr>
          <p:cNvPr id="11" name="TextBox 10"/>
          <p:cNvSpPr txBox="1"/>
          <p:nvPr/>
        </p:nvSpPr>
        <p:spPr>
          <a:xfrm>
            <a:off x="1262380" y="6459785"/>
            <a:ext cx="9973656" cy="276999"/>
          </a:xfrm>
          <a:prstGeom prst="rect">
            <a:avLst/>
          </a:prstGeom>
          <a:solidFill>
            <a:schemeClr val="bg1"/>
          </a:solidFill>
        </p:spPr>
        <p:txBody>
          <a:bodyPr wrap="square" rtlCol="0">
            <a:spAutoFit/>
          </a:bodyPr>
          <a:lstStyle/>
          <a:p>
            <a:r>
              <a:rPr lang="en-US" sz="1200" dirty="0"/>
              <a:t>Source: http://www.sloansportsconference.com/wp-content/uploads/2015/02/SSAC15-RP-Finalist-Assessing-the-offensive-productivity-of-NHL-players2.pdf</a:t>
            </a:r>
          </a:p>
        </p:txBody>
      </p:sp>
    </p:spTree>
    <p:extLst>
      <p:ext uri="{BB962C8B-B14F-4D97-AF65-F5344CB8AC3E}">
        <p14:creationId xmlns:p14="http://schemas.microsoft.com/office/powerpoint/2010/main" val="3915997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Analytic for “Added Goal Value” (AGV)</a:t>
            </a:r>
          </a:p>
        </p:txBody>
      </p:sp>
      <p:sp>
        <p:nvSpPr>
          <p:cNvPr id="3" name="Content Placeholder 2"/>
          <p:cNvSpPr>
            <a:spLocks noGrp="1"/>
          </p:cNvSpPr>
          <p:nvPr>
            <p:ph idx="1"/>
          </p:nvPr>
        </p:nvSpPr>
        <p:spPr>
          <a:xfrm>
            <a:off x="1068387" y="2148169"/>
            <a:ext cx="10323513" cy="4344705"/>
          </a:xfrm>
        </p:spPr>
        <p:txBody>
          <a:bodyPr/>
          <a:lstStyle/>
          <a:p>
            <a:r>
              <a:rPr lang="en-US" dirty="0"/>
              <a:t>How much above the “average player”</a:t>
            </a:r>
            <a:br>
              <a:rPr lang="en-US" dirty="0"/>
            </a:br>
            <a:r>
              <a:rPr lang="en-US" dirty="0"/>
              <a:t> does any particular player contribute in terms of offense?</a:t>
            </a:r>
          </a:p>
          <a:p>
            <a:r>
              <a:rPr lang="en-US" dirty="0"/>
              <a:t>Incorporates the context of WHEN the goal is scored</a:t>
            </a:r>
          </a:p>
          <a:p>
            <a:r>
              <a:rPr lang="en-US" dirty="0"/>
              <a:t>Also incorporates factors like power-plays</a:t>
            </a:r>
          </a:p>
          <a:p>
            <a:endParaRPr lang="en-US" dirty="0"/>
          </a:p>
          <a:p>
            <a:r>
              <a:rPr lang="en-US" dirty="0"/>
              <a:t>Can also calculate in-game win probabilities at any point in time</a:t>
            </a:r>
          </a:p>
        </p:txBody>
      </p:sp>
      <p:sp>
        <p:nvSpPr>
          <p:cNvPr id="5" name="Slide Number Placeholder 4"/>
          <p:cNvSpPr>
            <a:spLocks noGrp="1"/>
          </p:cNvSpPr>
          <p:nvPr>
            <p:ph type="sldNum" sz="quarter" idx="12"/>
          </p:nvPr>
        </p:nvSpPr>
        <p:spPr/>
        <p:txBody>
          <a:bodyPr/>
          <a:lstStyle/>
          <a:p>
            <a:fld id="{6113E31D-E2AB-40D1-8B51-AFA5AFEF393A}" type="slidenum">
              <a:rPr lang="en-US" smtClean="0"/>
              <a:t>34</a:t>
            </a:fld>
            <a:endParaRPr lang="en-US" dirty="0"/>
          </a:p>
        </p:txBody>
      </p:sp>
      <p:sp>
        <p:nvSpPr>
          <p:cNvPr id="6" name="Date Placeholder 5"/>
          <p:cNvSpPr>
            <a:spLocks noGrp="1"/>
          </p:cNvSpPr>
          <p:nvPr>
            <p:ph type="dt" sz="half" idx="10"/>
          </p:nvPr>
        </p:nvSpPr>
        <p:spPr/>
        <p:txBody>
          <a:bodyPr/>
          <a:lstStyle/>
          <a:p>
            <a:r>
              <a:rPr lang="en-US" dirty="0"/>
              <a:t>September 2015</a:t>
            </a:r>
          </a:p>
        </p:txBody>
      </p:sp>
      <p:sp>
        <p:nvSpPr>
          <p:cNvPr id="8" name="TextBox 7"/>
          <p:cNvSpPr txBox="1"/>
          <p:nvPr/>
        </p:nvSpPr>
        <p:spPr>
          <a:xfrm>
            <a:off x="1262380" y="6459785"/>
            <a:ext cx="9973656" cy="276999"/>
          </a:xfrm>
          <a:prstGeom prst="rect">
            <a:avLst/>
          </a:prstGeom>
          <a:solidFill>
            <a:schemeClr val="bg1"/>
          </a:solidFill>
        </p:spPr>
        <p:txBody>
          <a:bodyPr wrap="square" rtlCol="0">
            <a:spAutoFit/>
          </a:bodyPr>
          <a:lstStyle/>
          <a:p>
            <a:r>
              <a:rPr lang="en-US" sz="1200" dirty="0"/>
              <a:t>Source: http://www.sloansportsconference.com/wp-content/uploads/2015/02/SSAC15-RP-Finalist-Assessing-the-offensive-productivity-of-NHL-players2.pdf</a:t>
            </a:r>
          </a:p>
        </p:txBody>
      </p:sp>
    </p:spTree>
    <p:extLst>
      <p:ext uri="{BB962C8B-B14F-4D97-AF65-F5344CB8AC3E}">
        <p14:creationId xmlns:p14="http://schemas.microsoft.com/office/powerpoint/2010/main" val="4206367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Added Goal Value – New Factors</a:t>
            </a:r>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35</a:t>
            </a:fld>
            <a:endParaRPr lang="en-US" dirty="0"/>
          </a:p>
        </p:txBody>
      </p:sp>
      <p:sp>
        <p:nvSpPr>
          <p:cNvPr id="6" name="Date Placeholder 5"/>
          <p:cNvSpPr>
            <a:spLocks noGrp="1"/>
          </p:cNvSpPr>
          <p:nvPr>
            <p:ph type="dt" sz="half" idx="10"/>
          </p:nvPr>
        </p:nvSpPr>
        <p:spPr/>
        <p:txBody>
          <a:bodyPr/>
          <a:lstStyle/>
          <a:p>
            <a:r>
              <a:rPr lang="en-US" dirty="0"/>
              <a:t>September 2015</a:t>
            </a:r>
          </a:p>
        </p:txBody>
      </p:sp>
      <p:pic>
        <p:nvPicPr>
          <p:cNvPr id="8" name="Picture 7"/>
          <p:cNvPicPr>
            <a:picLocks noChangeAspect="1"/>
          </p:cNvPicPr>
          <p:nvPr/>
        </p:nvPicPr>
        <p:blipFill>
          <a:blip r:embed="rId3"/>
          <a:stretch>
            <a:fillRect/>
          </a:stretch>
        </p:blipFill>
        <p:spPr>
          <a:xfrm>
            <a:off x="1354263" y="1934119"/>
            <a:ext cx="7920111" cy="4310013"/>
          </a:xfrm>
          <a:prstGeom prst="rect">
            <a:avLst/>
          </a:prstGeom>
        </p:spPr>
      </p:pic>
      <p:sp>
        <p:nvSpPr>
          <p:cNvPr id="10" name="TextBox 9"/>
          <p:cNvSpPr txBox="1"/>
          <p:nvPr/>
        </p:nvSpPr>
        <p:spPr>
          <a:xfrm>
            <a:off x="1262380" y="6459785"/>
            <a:ext cx="9973656" cy="276999"/>
          </a:xfrm>
          <a:prstGeom prst="rect">
            <a:avLst/>
          </a:prstGeom>
          <a:solidFill>
            <a:schemeClr val="bg1"/>
          </a:solidFill>
        </p:spPr>
        <p:txBody>
          <a:bodyPr wrap="square" rtlCol="0">
            <a:spAutoFit/>
          </a:bodyPr>
          <a:lstStyle/>
          <a:p>
            <a:r>
              <a:rPr lang="en-US" sz="1200" dirty="0"/>
              <a:t>Source: http://www.sloansportsconference.com/wp-content/uploads/2015/02/SSAC15-RP-Finalist-Assessing-the-offensive-productivity-of-NHL-players2.pdf</a:t>
            </a:r>
          </a:p>
        </p:txBody>
      </p:sp>
    </p:spTree>
    <p:extLst>
      <p:ext uri="{BB962C8B-B14F-4D97-AF65-F5344CB8AC3E}">
        <p14:creationId xmlns:p14="http://schemas.microsoft.com/office/powerpoint/2010/main" val="1537843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084" y="3857522"/>
            <a:ext cx="2731289" cy="792897"/>
          </a:xfrm>
        </p:spPr>
        <p:txBody>
          <a:bodyPr>
            <a:noAutofit/>
          </a:bodyPr>
          <a:lstStyle/>
          <a:p>
            <a:r>
              <a:rPr lang="en-US" sz="3200" dirty="0"/>
              <a:t>Better Visual:</a:t>
            </a:r>
            <a:br>
              <a:rPr lang="en-US" sz="3200" dirty="0"/>
            </a:br>
            <a:r>
              <a:rPr lang="en-US" sz="3200" dirty="0"/>
              <a:t>In-Game </a:t>
            </a:r>
            <a:br>
              <a:rPr lang="en-US" sz="3200" dirty="0"/>
            </a:br>
            <a:r>
              <a:rPr lang="en-US" sz="3200" dirty="0"/>
              <a:t>Win </a:t>
            </a:r>
            <a:br>
              <a:rPr lang="en-US" sz="3200" dirty="0"/>
            </a:br>
            <a:r>
              <a:rPr lang="en-US" sz="3200" dirty="0"/>
              <a:t>Probabilities</a:t>
            </a:r>
            <a:br>
              <a:rPr lang="en-US" sz="2800" dirty="0"/>
            </a:br>
            <a:br>
              <a:rPr lang="en-US" sz="2800" dirty="0"/>
            </a:br>
            <a:r>
              <a:rPr lang="en-US" sz="2800" dirty="0"/>
              <a:t>See app at </a:t>
            </a:r>
            <a:br>
              <a:rPr lang="en-US" sz="2800" dirty="0"/>
            </a:br>
            <a:r>
              <a:rPr lang="en-US" sz="1600" dirty="0"/>
              <a:t>winprobs.rinkstats.com</a:t>
            </a:r>
          </a:p>
        </p:txBody>
      </p:sp>
      <p:sp>
        <p:nvSpPr>
          <p:cNvPr id="4" name="Footer Placeholder 3"/>
          <p:cNvSpPr>
            <a:spLocks noGrp="1"/>
          </p:cNvSpPr>
          <p:nvPr>
            <p:ph type="ftr" sz="quarter" idx="11"/>
          </p:nvPr>
        </p:nvSpPr>
        <p:spPr/>
        <p:txBody>
          <a:bodyPr/>
          <a:lstStyle/>
          <a:p>
            <a:r>
              <a:rPr lang="en-US" dirty="0"/>
              <a:t>© Dr. Dave Enterprises 2015 </a:t>
            </a:r>
          </a:p>
        </p:txBody>
      </p:sp>
      <p:sp>
        <p:nvSpPr>
          <p:cNvPr id="5" name="Slide Number Placeholder 4"/>
          <p:cNvSpPr>
            <a:spLocks noGrp="1"/>
          </p:cNvSpPr>
          <p:nvPr>
            <p:ph type="sldNum" sz="quarter" idx="12"/>
          </p:nvPr>
        </p:nvSpPr>
        <p:spPr/>
        <p:txBody>
          <a:bodyPr/>
          <a:lstStyle/>
          <a:p>
            <a:fld id="{6113E31D-E2AB-40D1-8B51-AFA5AFEF393A}" type="slidenum">
              <a:rPr lang="en-US" smtClean="0"/>
              <a:t>36</a:t>
            </a:fld>
            <a:endParaRPr lang="en-US" dirty="0"/>
          </a:p>
        </p:txBody>
      </p:sp>
      <p:sp>
        <p:nvSpPr>
          <p:cNvPr id="6" name="Date Placeholder 5"/>
          <p:cNvSpPr>
            <a:spLocks noGrp="1"/>
          </p:cNvSpPr>
          <p:nvPr>
            <p:ph type="dt" sz="half" idx="10"/>
          </p:nvPr>
        </p:nvSpPr>
        <p:spPr/>
        <p:txBody>
          <a:bodyPr/>
          <a:lstStyle/>
          <a:p>
            <a:r>
              <a:rPr lang="en-US" dirty="0"/>
              <a:t>September 2015</a:t>
            </a:r>
          </a:p>
        </p:txBody>
      </p:sp>
      <p:pic>
        <p:nvPicPr>
          <p:cNvPr id="8" name="Picture 7"/>
          <p:cNvPicPr>
            <a:picLocks noChangeAspect="1"/>
          </p:cNvPicPr>
          <p:nvPr/>
        </p:nvPicPr>
        <p:blipFill>
          <a:blip r:embed="rId3"/>
          <a:stretch>
            <a:fillRect/>
          </a:stretch>
        </p:blipFill>
        <p:spPr>
          <a:xfrm>
            <a:off x="3325065" y="116619"/>
            <a:ext cx="8866935" cy="6221246"/>
          </a:xfrm>
          <a:prstGeom prst="rect">
            <a:avLst/>
          </a:prstGeom>
        </p:spPr>
      </p:pic>
      <p:sp>
        <p:nvSpPr>
          <p:cNvPr id="9" name="TextBox 8"/>
          <p:cNvSpPr txBox="1"/>
          <p:nvPr/>
        </p:nvSpPr>
        <p:spPr>
          <a:xfrm>
            <a:off x="3880684" y="6459785"/>
            <a:ext cx="3327835" cy="307777"/>
          </a:xfrm>
          <a:prstGeom prst="rect">
            <a:avLst/>
          </a:prstGeom>
          <a:solidFill>
            <a:schemeClr val="bg1"/>
          </a:solidFill>
        </p:spPr>
        <p:txBody>
          <a:bodyPr wrap="square" rtlCol="0">
            <a:spAutoFit/>
          </a:bodyPr>
          <a:lstStyle/>
          <a:p>
            <a:r>
              <a:rPr lang="en-US" sz="1400" dirty="0"/>
              <a:t>Source: Try app at winprobs.rinkstats.com</a:t>
            </a:r>
          </a:p>
        </p:txBody>
      </p:sp>
    </p:spTree>
    <p:extLst>
      <p:ext uri="{BB962C8B-B14F-4D97-AF65-F5344CB8AC3E}">
        <p14:creationId xmlns:p14="http://schemas.microsoft.com/office/powerpoint/2010/main" val="930899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Soccer </a:t>
            </a:r>
          </a:p>
        </p:txBody>
      </p:sp>
      <p:sp>
        <p:nvSpPr>
          <p:cNvPr id="8" name="Content Placeholder 7"/>
          <p:cNvSpPr>
            <a:spLocks noGrp="1"/>
          </p:cNvSpPr>
          <p:nvPr>
            <p:ph idx="1"/>
          </p:nvPr>
        </p:nvSpPr>
        <p:spPr>
          <a:xfrm>
            <a:off x="4864330" y="1959819"/>
            <a:ext cx="6492240" cy="5257800"/>
          </a:xfrm>
        </p:spPr>
        <p:txBody>
          <a:bodyPr>
            <a:normAutofit/>
          </a:bodyPr>
          <a:lstStyle/>
          <a:p>
            <a:r>
              <a:rPr lang="en-US" dirty="0"/>
              <a:t>Europe is ahead of the United States</a:t>
            </a:r>
          </a:p>
          <a:p>
            <a:r>
              <a:rPr lang="en-US" dirty="0"/>
              <a:t>MIT Panelist = Head of Analytics from FC Bayern Munich</a:t>
            </a:r>
          </a:p>
          <a:p>
            <a:r>
              <a:rPr lang="en-US" dirty="0"/>
              <a:t>English Premier League (EPL)</a:t>
            </a:r>
          </a:p>
          <a:p>
            <a:pPr marL="0" indent="0">
              <a:buNone/>
            </a:pPr>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dirty="0"/>
              <a:t>© Dr. Dave Enterprises 2015 </a:t>
            </a:r>
          </a:p>
        </p:txBody>
      </p:sp>
      <p:sp>
        <p:nvSpPr>
          <p:cNvPr id="5" name="Slide Number Placeholder 4"/>
          <p:cNvSpPr>
            <a:spLocks noGrp="1"/>
          </p:cNvSpPr>
          <p:nvPr>
            <p:ph type="sldNum" sz="quarter" idx="12"/>
          </p:nvPr>
        </p:nvSpPr>
        <p:spPr/>
        <p:txBody>
          <a:bodyPr/>
          <a:lstStyle/>
          <a:p>
            <a:fld id="{6113E31D-E2AB-40D1-8B51-AFA5AFEF393A}" type="slidenum">
              <a:rPr lang="en-US" smtClean="0"/>
              <a:t>37</a:t>
            </a:fld>
            <a:endParaRPr lang="en-US" dirty="0"/>
          </a:p>
        </p:txBody>
      </p:sp>
      <p:sp>
        <p:nvSpPr>
          <p:cNvPr id="6" name="Date Placeholder 5"/>
          <p:cNvSpPr>
            <a:spLocks noGrp="1"/>
          </p:cNvSpPr>
          <p:nvPr>
            <p:ph type="dt" sz="half" idx="10"/>
          </p:nvPr>
        </p:nvSpPr>
        <p:spPr/>
        <p:txBody>
          <a:bodyPr/>
          <a:lstStyle/>
          <a:p>
            <a:r>
              <a:rPr lang="en-US" dirty="0"/>
              <a:t>September 2015</a:t>
            </a:r>
          </a:p>
        </p:txBody>
      </p:sp>
    </p:spTree>
    <p:extLst>
      <p:ext uri="{BB962C8B-B14F-4D97-AF65-F5344CB8AC3E}">
        <p14:creationId xmlns:p14="http://schemas.microsoft.com/office/powerpoint/2010/main" val="2805071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8484" y="496929"/>
            <a:ext cx="10058400" cy="792897"/>
          </a:xfrm>
        </p:spPr>
        <p:txBody>
          <a:bodyPr>
            <a:normAutofit fontScale="90000"/>
          </a:bodyPr>
          <a:lstStyle/>
          <a:p>
            <a:r>
              <a:rPr lang="en-US" dirty="0"/>
              <a:t>Visualizing Soccer Plays</a:t>
            </a:r>
            <a:br>
              <a:rPr lang="en-US" dirty="0"/>
            </a:br>
            <a:r>
              <a:rPr lang="en-US" sz="4000" dirty="0"/>
              <a:t>Disney Research  </a:t>
            </a:r>
            <a:endParaRPr lang="en-US" dirty="0"/>
          </a:p>
        </p:txBody>
      </p:sp>
      <p:pic>
        <p:nvPicPr>
          <p:cNvPr id="7" name="Content Placeholder 6"/>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479947" y="1385625"/>
            <a:ext cx="9596857" cy="4945272"/>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53694" y="132268"/>
            <a:ext cx="5266250" cy="1253357"/>
          </a:xfrm>
          <a:prstGeom prst="rect">
            <a:avLst/>
          </a:prstGeom>
        </p:spPr>
      </p:pic>
      <p:sp>
        <p:nvSpPr>
          <p:cNvPr id="2" name="Date Placeholder 1"/>
          <p:cNvSpPr>
            <a:spLocks noGrp="1"/>
          </p:cNvSpPr>
          <p:nvPr>
            <p:ph type="dt" sz="half" idx="10"/>
          </p:nvPr>
        </p:nvSpPr>
        <p:spPr/>
        <p:txBody>
          <a:bodyPr/>
          <a:lstStyle/>
          <a:p>
            <a:r>
              <a:rPr lang="en-US" dirty="0"/>
              <a:t>September 2015</a:t>
            </a:r>
          </a:p>
        </p:txBody>
      </p:sp>
      <p:sp>
        <p:nvSpPr>
          <p:cNvPr id="3" name="Footer Placeholder 2"/>
          <p:cNvSpPr>
            <a:spLocks noGrp="1"/>
          </p:cNvSpPr>
          <p:nvPr>
            <p:ph type="ftr" sz="quarter" idx="11"/>
          </p:nvPr>
        </p:nvSpPr>
        <p:spPr/>
        <p:txBody>
          <a:bodyPr/>
          <a:lstStyle/>
          <a:p>
            <a:r>
              <a:rPr lang="en-US" dirty="0"/>
              <a:t>© Dr. Dave Enterprises 2015 </a:t>
            </a:r>
          </a:p>
        </p:txBody>
      </p:sp>
      <p:sp>
        <p:nvSpPr>
          <p:cNvPr id="4" name="Slide Number Placeholder 3"/>
          <p:cNvSpPr>
            <a:spLocks noGrp="1"/>
          </p:cNvSpPr>
          <p:nvPr>
            <p:ph type="sldNum" sz="quarter" idx="12"/>
          </p:nvPr>
        </p:nvSpPr>
        <p:spPr/>
        <p:txBody>
          <a:bodyPr/>
          <a:lstStyle/>
          <a:p>
            <a:fld id="{6113E31D-E2AB-40D1-8B51-AFA5AFEF393A}" type="slidenum">
              <a:rPr lang="en-US" smtClean="0"/>
              <a:t>38</a:t>
            </a:fld>
            <a:endParaRPr lang="en-US" dirty="0"/>
          </a:p>
        </p:txBody>
      </p:sp>
      <p:sp>
        <p:nvSpPr>
          <p:cNvPr id="9" name="TextBox 8"/>
          <p:cNvSpPr txBox="1"/>
          <p:nvPr/>
        </p:nvSpPr>
        <p:spPr>
          <a:xfrm>
            <a:off x="1478290" y="6352201"/>
            <a:ext cx="9222268" cy="523220"/>
          </a:xfrm>
          <a:prstGeom prst="rect">
            <a:avLst/>
          </a:prstGeom>
          <a:solidFill>
            <a:schemeClr val="bg1"/>
          </a:solidFill>
        </p:spPr>
        <p:txBody>
          <a:bodyPr wrap="square" rtlCol="0">
            <a:spAutoFit/>
          </a:bodyPr>
          <a:lstStyle/>
          <a:p>
            <a:r>
              <a:rPr lang="en-US" sz="1400" dirty="0"/>
              <a:t>Source: http://www.sloansportsconference.com/wp-content/uploads/2015/02/SSAC15-RP-Finalist-Quality-vs-Quantity.pdf</a:t>
            </a:r>
          </a:p>
          <a:p>
            <a:r>
              <a:rPr lang="en-US" sz="1400" dirty="0"/>
              <a:t>See also http://www.sloansportsconference.com/wp-content/uploads/2014/02/2014_SSAC_Win-at-Home-Draw-Away.pdf</a:t>
            </a:r>
          </a:p>
        </p:txBody>
      </p:sp>
    </p:spTree>
    <p:extLst>
      <p:ext uri="{BB962C8B-B14F-4D97-AF65-F5344CB8AC3E}">
        <p14:creationId xmlns:p14="http://schemas.microsoft.com/office/powerpoint/2010/main" val="373134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West Ham United FC</a:t>
            </a:r>
          </a:p>
        </p:txBody>
      </p:sp>
      <p:sp>
        <p:nvSpPr>
          <p:cNvPr id="3" name="Content Placeholder 2"/>
          <p:cNvSpPr>
            <a:spLocks noGrp="1"/>
          </p:cNvSpPr>
          <p:nvPr>
            <p:ph idx="1"/>
          </p:nvPr>
        </p:nvSpPr>
        <p:spPr>
          <a:xfrm>
            <a:off x="1033057" y="1944284"/>
            <a:ext cx="10323513" cy="4344705"/>
          </a:xfrm>
        </p:spPr>
        <p:txBody>
          <a:bodyPr>
            <a:normAutofit/>
          </a:bodyPr>
          <a:lstStyle/>
          <a:p>
            <a:r>
              <a:rPr lang="en-US" sz="2800" dirty="0"/>
              <a:t>General Manager Allardyce’s teams have generally not been the beneficiary of limitless resources from billionaire owners. Therefore he has had to succeed by smart decisions instead of deep pockets. </a:t>
            </a:r>
          </a:p>
          <a:p>
            <a:r>
              <a:rPr lang="en-US" sz="2800" dirty="0"/>
              <a:t>Allardyce recognizes the value in data and the application of analytics, and works with his support staff and team of analysts as well as specialist analytics partners who can utilize statistical analysis software. </a:t>
            </a:r>
          </a:p>
          <a:p>
            <a:r>
              <a:rPr lang="en-US" sz="2800" dirty="0"/>
              <a:t>His teams have also been early adopters of new technology, including CRM, GPS devices, video, and sleep monitoring. </a:t>
            </a:r>
          </a:p>
        </p:txBody>
      </p:sp>
      <p:sp>
        <p:nvSpPr>
          <p:cNvPr id="4" name="Footer Placeholder 3"/>
          <p:cNvSpPr>
            <a:spLocks noGrp="1"/>
          </p:cNvSpPr>
          <p:nvPr>
            <p:ph type="ftr" sz="quarter" idx="11"/>
          </p:nvPr>
        </p:nvSpPr>
        <p:spPr/>
        <p:txBody>
          <a:bodyPr/>
          <a:lstStyle/>
          <a:p>
            <a:r>
              <a:rPr lang="en-US" dirty="0"/>
              <a:t>© Dr. Dave Enterprises 2015 </a:t>
            </a:r>
          </a:p>
        </p:txBody>
      </p:sp>
      <p:sp>
        <p:nvSpPr>
          <p:cNvPr id="5" name="Slide Number Placeholder 4"/>
          <p:cNvSpPr>
            <a:spLocks noGrp="1"/>
          </p:cNvSpPr>
          <p:nvPr>
            <p:ph type="sldNum" sz="quarter" idx="12"/>
          </p:nvPr>
        </p:nvSpPr>
        <p:spPr/>
        <p:txBody>
          <a:bodyPr/>
          <a:lstStyle/>
          <a:p>
            <a:fld id="{6113E31D-E2AB-40D1-8B51-AFA5AFEF393A}" type="slidenum">
              <a:rPr lang="en-US" smtClean="0"/>
              <a:t>39</a:t>
            </a:fld>
            <a:endParaRPr lang="en-US" dirty="0"/>
          </a:p>
        </p:txBody>
      </p:sp>
      <p:sp>
        <p:nvSpPr>
          <p:cNvPr id="6" name="Date Placeholder 5"/>
          <p:cNvSpPr>
            <a:spLocks noGrp="1"/>
          </p:cNvSpPr>
          <p:nvPr>
            <p:ph type="dt" sz="half" idx="10"/>
          </p:nvPr>
        </p:nvSpPr>
        <p:spPr/>
        <p:txBody>
          <a:bodyPr/>
          <a:lstStyle/>
          <a:p>
            <a:r>
              <a:rPr lang="en-US" dirty="0"/>
              <a:t>September 2015</a:t>
            </a:r>
          </a:p>
        </p:txBody>
      </p:sp>
      <p:sp>
        <p:nvSpPr>
          <p:cNvPr id="7" name="Content Placeholder 5"/>
          <p:cNvSpPr txBox="1">
            <a:spLocks/>
          </p:cNvSpPr>
          <p:nvPr/>
        </p:nvSpPr>
        <p:spPr>
          <a:xfrm>
            <a:off x="1080484" y="6013757"/>
            <a:ext cx="10058400" cy="196544"/>
          </a:xfrm>
          <a:prstGeom prst="rect">
            <a:avLst/>
          </a:prstGeom>
        </p:spPr>
        <p:txBody>
          <a:bodyPr vert="horz" lIns="0" tIns="45720" rIns="0" bIns="45720" rtlCol="0">
            <a:noAutofit/>
          </a:bodyPr>
          <a:lstStyle>
            <a:lvl1pPr marL="457200" indent="-4572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Wingdings" panose="05000000000000000000" pitchFamily="2" charset="2"/>
              <a:buNone/>
            </a:pPr>
            <a:r>
              <a:rPr lang="en-US" sz="1200" dirty="0"/>
              <a:t>Source: Thomas Davenport, “Analytics in Sports: The New Science of Winning”, International Institute for Analytics White paper, sponsored by SAS, Feb 2014. </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40021" y="1"/>
            <a:ext cx="3389834" cy="1740398"/>
          </a:xfrm>
          <a:prstGeom prst="rect">
            <a:avLst/>
          </a:prstGeom>
        </p:spPr>
      </p:pic>
      <p:sp>
        <p:nvSpPr>
          <p:cNvPr id="11" name="TextBox 10"/>
          <p:cNvSpPr txBox="1"/>
          <p:nvPr/>
        </p:nvSpPr>
        <p:spPr>
          <a:xfrm>
            <a:off x="1828800" y="6459785"/>
            <a:ext cx="8016240" cy="307777"/>
          </a:xfrm>
          <a:prstGeom prst="rect">
            <a:avLst/>
          </a:prstGeom>
          <a:solidFill>
            <a:schemeClr val="bg1"/>
          </a:solidFill>
        </p:spPr>
        <p:txBody>
          <a:bodyPr wrap="square" rtlCol="0">
            <a:spAutoFit/>
          </a:bodyPr>
          <a:lstStyle/>
          <a:p>
            <a:r>
              <a:rPr lang="en-US" sz="1400" dirty="0"/>
              <a:t>Source: </a:t>
            </a:r>
            <a:r>
              <a:rPr lang="en-US" sz="1400" dirty="0">
                <a:hlinkClick r:id="rId4"/>
              </a:rPr>
              <a:t>http://www.sas.com/content/dam/SAS/en_us/doc/whitepaper2/iia-analytics-in-sports-106993.pdf</a:t>
            </a:r>
            <a:r>
              <a:rPr lang="en-US" sz="1400" dirty="0"/>
              <a:t> </a:t>
            </a:r>
          </a:p>
        </p:txBody>
      </p:sp>
    </p:spTree>
    <p:extLst>
      <p:ext uri="{BB962C8B-B14F-4D97-AF65-F5344CB8AC3E}">
        <p14:creationId xmlns:p14="http://schemas.microsoft.com/office/powerpoint/2010/main" val="744614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235" y="631422"/>
            <a:ext cx="10058400" cy="792897"/>
          </a:xfrm>
        </p:spPr>
        <p:txBody>
          <a:bodyPr/>
          <a:lstStyle/>
          <a:p>
            <a:r>
              <a:rPr lang="en-US" dirty="0"/>
              <a:t>Great Source of Information</a:t>
            </a:r>
          </a:p>
        </p:txBody>
      </p:sp>
      <p:sp>
        <p:nvSpPr>
          <p:cNvPr id="4" name="Footer Placeholder 3"/>
          <p:cNvSpPr>
            <a:spLocks noGrp="1"/>
          </p:cNvSpPr>
          <p:nvPr>
            <p:ph type="ftr" sz="quarter" idx="11"/>
          </p:nvPr>
        </p:nvSpPr>
        <p:spPr>
          <a:xfrm>
            <a:off x="2873553" y="6447519"/>
            <a:ext cx="4822804" cy="365125"/>
          </a:xfrm>
        </p:spPr>
        <p:txBody>
          <a:bodyPr/>
          <a:lstStyle/>
          <a:p>
            <a:r>
              <a:rPr lang="en-US" dirty="0"/>
              <a:t>© Dr. Dave Enterprises 2015 </a:t>
            </a:r>
          </a:p>
        </p:txBody>
      </p:sp>
      <p:sp>
        <p:nvSpPr>
          <p:cNvPr id="5" name="Slide Number Placeholder 4"/>
          <p:cNvSpPr>
            <a:spLocks noGrp="1"/>
          </p:cNvSpPr>
          <p:nvPr>
            <p:ph type="sldNum" sz="quarter" idx="12"/>
          </p:nvPr>
        </p:nvSpPr>
        <p:spPr/>
        <p:txBody>
          <a:bodyPr/>
          <a:lstStyle/>
          <a:p>
            <a:fld id="{6113E31D-E2AB-40D1-8B51-AFA5AFEF393A}" type="slidenum">
              <a:rPr lang="en-US" smtClean="0"/>
              <a:t>4</a:t>
            </a:fld>
            <a:endParaRPr lang="en-US" dirty="0"/>
          </a:p>
        </p:txBody>
      </p:sp>
      <p:sp>
        <p:nvSpPr>
          <p:cNvPr id="6" name="Date Placeholder 5"/>
          <p:cNvSpPr>
            <a:spLocks noGrp="1"/>
          </p:cNvSpPr>
          <p:nvPr>
            <p:ph type="dt" sz="half" idx="10"/>
          </p:nvPr>
        </p:nvSpPr>
        <p:spPr/>
        <p:txBody>
          <a:bodyPr/>
          <a:lstStyle/>
          <a:p>
            <a:r>
              <a:rPr lang="en-US" dirty="0"/>
              <a:t>September 2015</a:t>
            </a:r>
          </a:p>
        </p:txBody>
      </p:sp>
      <p:sp>
        <p:nvSpPr>
          <p:cNvPr id="7" name="Content Placeholder 5"/>
          <p:cNvSpPr txBox="1">
            <a:spLocks noGrp="1"/>
          </p:cNvSpPr>
          <p:nvPr>
            <p:ph idx="1"/>
          </p:nvPr>
        </p:nvSpPr>
        <p:spPr>
          <a:xfrm>
            <a:off x="1052602" y="1786244"/>
            <a:ext cx="5438671" cy="4344705"/>
          </a:xfrm>
          <a:prstGeom prst="rect">
            <a:avLst/>
          </a:prstGeom>
        </p:spPr>
        <p:txBody>
          <a:bodyPr vert="horz" lIns="0" tIns="45720" rIns="0" bIns="45720" rtlCol="0">
            <a:normAutofit lnSpcReduction="10000"/>
          </a:bodyPr>
          <a:lstStyle>
            <a:lvl1pPr marL="457200" indent="-4572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Wingdings" panose="05000000000000000000" pitchFamily="2" charset="2"/>
              <a:buNone/>
            </a:pPr>
            <a:r>
              <a:rPr lang="en-US" dirty="0"/>
              <a:t>In addition to Business Operations, </a:t>
            </a:r>
            <a:r>
              <a:rPr lang="en-US" u="sng" dirty="0"/>
              <a:t>Team Operations </a:t>
            </a:r>
            <a:r>
              <a:rPr lang="en-US" dirty="0"/>
              <a:t>are part of this must-read white paper: </a:t>
            </a:r>
          </a:p>
          <a:p>
            <a:r>
              <a:rPr lang="en-US" dirty="0"/>
              <a:t>Thomas Davenport, “Analytics in Sports: The New Science of Winning”, International Institute for Analytics White paper, sponsored by SAS, Feb 2014.</a:t>
            </a:r>
          </a:p>
          <a:p>
            <a:pPr marL="0" indent="0">
              <a:buNone/>
            </a:pPr>
            <a:endParaRPr lang="en-US" dirty="0"/>
          </a:p>
        </p:txBody>
      </p:sp>
      <p:pic>
        <p:nvPicPr>
          <p:cNvPr id="8" name="Picture 7"/>
          <p:cNvPicPr>
            <a:picLocks noChangeAspect="1"/>
          </p:cNvPicPr>
          <p:nvPr/>
        </p:nvPicPr>
        <p:blipFill>
          <a:blip r:embed="rId3"/>
          <a:stretch>
            <a:fillRect/>
          </a:stretch>
        </p:blipFill>
        <p:spPr>
          <a:xfrm>
            <a:off x="7174274" y="2485205"/>
            <a:ext cx="1714286" cy="2638095"/>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96214" y="3602182"/>
            <a:ext cx="1608287" cy="2437154"/>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92578" y="367909"/>
            <a:ext cx="2615561" cy="2728526"/>
          </a:xfrm>
          <a:prstGeom prst="rect">
            <a:avLst/>
          </a:prstGeom>
          <a:ln>
            <a:solidFill>
              <a:srgbClr val="FFC000"/>
            </a:solidFill>
          </a:ln>
        </p:spPr>
      </p:pic>
      <p:sp>
        <p:nvSpPr>
          <p:cNvPr id="10" name="TextBox 9"/>
          <p:cNvSpPr txBox="1"/>
          <p:nvPr/>
        </p:nvSpPr>
        <p:spPr>
          <a:xfrm>
            <a:off x="2253764" y="6437175"/>
            <a:ext cx="8113169" cy="307777"/>
          </a:xfrm>
          <a:prstGeom prst="rect">
            <a:avLst/>
          </a:prstGeom>
          <a:solidFill>
            <a:schemeClr val="bg1"/>
          </a:solidFill>
        </p:spPr>
        <p:txBody>
          <a:bodyPr wrap="square" rtlCol="0">
            <a:spAutoFit/>
          </a:bodyPr>
          <a:lstStyle/>
          <a:p>
            <a:r>
              <a:rPr lang="en-US" sz="1400" dirty="0"/>
              <a:t>Source: http://www.sas.com/content/dam/SAS/en_us/doc/whitepaper2/iia-analytics-in-sports-106993.pdf </a:t>
            </a:r>
          </a:p>
        </p:txBody>
      </p:sp>
    </p:spTree>
    <p:extLst>
      <p:ext uri="{BB962C8B-B14F-4D97-AF65-F5344CB8AC3E}">
        <p14:creationId xmlns:p14="http://schemas.microsoft.com/office/powerpoint/2010/main" val="318423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West Ham United FC </a:t>
            </a:r>
          </a:p>
        </p:txBody>
      </p:sp>
      <p:sp>
        <p:nvSpPr>
          <p:cNvPr id="3" name="Content Placeholder 2"/>
          <p:cNvSpPr>
            <a:spLocks noGrp="1"/>
          </p:cNvSpPr>
          <p:nvPr>
            <p:ph idx="1"/>
          </p:nvPr>
        </p:nvSpPr>
        <p:spPr>
          <a:xfrm>
            <a:off x="533400" y="2408624"/>
            <a:ext cx="11479183" cy="3801677"/>
          </a:xfrm>
        </p:spPr>
        <p:txBody>
          <a:bodyPr>
            <a:normAutofit/>
          </a:bodyPr>
          <a:lstStyle/>
          <a:p>
            <a:pPr marL="0" indent="0">
              <a:buNone/>
            </a:pPr>
            <a:r>
              <a:rPr lang="en-US" sz="2600" dirty="0"/>
              <a:t>At West Ham, General Manager Allardyce and his staff are deploying data and analytics in several different areas:</a:t>
            </a:r>
          </a:p>
          <a:p>
            <a:pPr marL="0" indent="0">
              <a:buNone/>
            </a:pPr>
            <a:r>
              <a:rPr lang="en-US" sz="2600" dirty="0"/>
              <a:t>1. Support for individual game strategy: competitive intelligence and tactical options</a:t>
            </a:r>
          </a:p>
          <a:p>
            <a:pPr marL="0" indent="0">
              <a:buNone/>
            </a:pPr>
            <a:r>
              <a:rPr lang="en-US" sz="2600" dirty="0"/>
              <a:t>2. Insights on player performance to provide specific conditioning and strengthening</a:t>
            </a:r>
          </a:p>
          <a:p>
            <a:pPr marL="0" indent="0">
              <a:buNone/>
            </a:pPr>
            <a:r>
              <a:rPr lang="en-US" sz="2600" dirty="0"/>
              <a:t>3. Modelling patterns of injuries with the ultimate goal of prediction and prevention</a:t>
            </a:r>
          </a:p>
          <a:p>
            <a:pPr marL="0" indent="0">
              <a:buNone/>
            </a:pPr>
            <a:r>
              <a:rPr lang="en-US" sz="2600" dirty="0"/>
              <a:t>4. Sharing of performance analysis with players to reinforce messages and empower them to take ownership of their performance improvement.</a:t>
            </a:r>
          </a:p>
          <a:p>
            <a:pPr marL="0" indent="0">
              <a:buNone/>
            </a:pP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40</a:t>
            </a:fld>
            <a:endParaRPr lang="en-US" dirty="0"/>
          </a:p>
        </p:txBody>
      </p:sp>
      <p:sp>
        <p:nvSpPr>
          <p:cNvPr id="6" name="Date Placeholder 5"/>
          <p:cNvSpPr>
            <a:spLocks noGrp="1"/>
          </p:cNvSpPr>
          <p:nvPr>
            <p:ph type="dt" sz="half" idx="10"/>
          </p:nvPr>
        </p:nvSpPr>
        <p:spPr/>
        <p:txBody>
          <a:bodyPr/>
          <a:lstStyle/>
          <a:p>
            <a:r>
              <a:rPr lang="en-US" dirty="0"/>
              <a:t>September 2015</a:t>
            </a:r>
          </a:p>
        </p:txBody>
      </p:sp>
      <p:sp>
        <p:nvSpPr>
          <p:cNvPr id="7" name="Content Placeholder 5"/>
          <p:cNvSpPr txBox="1">
            <a:spLocks/>
          </p:cNvSpPr>
          <p:nvPr/>
        </p:nvSpPr>
        <p:spPr>
          <a:xfrm>
            <a:off x="1080484" y="6013757"/>
            <a:ext cx="10058400" cy="196544"/>
          </a:xfrm>
          <a:prstGeom prst="rect">
            <a:avLst/>
          </a:prstGeom>
        </p:spPr>
        <p:txBody>
          <a:bodyPr vert="horz" lIns="0" tIns="45720" rIns="0" bIns="45720" rtlCol="0">
            <a:noAutofit/>
          </a:bodyPr>
          <a:lstStyle>
            <a:lvl1pPr marL="457200" indent="-4572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Wingdings" panose="05000000000000000000" pitchFamily="2" charset="2"/>
              <a:buNone/>
            </a:pPr>
            <a:r>
              <a:rPr lang="en-US" sz="1200" dirty="0"/>
              <a:t>Source: Thomas Davenport, “Analytics in Sports: The New Science of Winning”, International Institute for Analytics White paper, sponsored by SAS, Feb 2014. </a:t>
            </a:r>
          </a:p>
        </p:txBody>
      </p:sp>
      <p:pic>
        <p:nvPicPr>
          <p:cNvPr id="9" name="Picture 8"/>
          <p:cNvPicPr>
            <a:picLocks noChangeAspect="1"/>
          </p:cNvPicPr>
          <p:nvPr/>
        </p:nvPicPr>
        <p:blipFill>
          <a:blip r:embed="rId3"/>
          <a:stretch>
            <a:fillRect/>
          </a:stretch>
        </p:blipFill>
        <p:spPr>
          <a:xfrm>
            <a:off x="6458667" y="26739"/>
            <a:ext cx="5733333" cy="2257143"/>
          </a:xfrm>
          <a:prstGeom prst="rect">
            <a:avLst/>
          </a:prstGeom>
        </p:spPr>
      </p:pic>
      <p:sp>
        <p:nvSpPr>
          <p:cNvPr id="11" name="TextBox 10"/>
          <p:cNvSpPr txBox="1"/>
          <p:nvPr/>
        </p:nvSpPr>
        <p:spPr>
          <a:xfrm>
            <a:off x="1796143" y="6430024"/>
            <a:ext cx="8016240" cy="307777"/>
          </a:xfrm>
          <a:prstGeom prst="rect">
            <a:avLst/>
          </a:prstGeom>
          <a:solidFill>
            <a:schemeClr val="bg1"/>
          </a:solidFill>
        </p:spPr>
        <p:txBody>
          <a:bodyPr wrap="square" rtlCol="0">
            <a:spAutoFit/>
          </a:bodyPr>
          <a:lstStyle/>
          <a:p>
            <a:r>
              <a:rPr lang="en-US" sz="1400" dirty="0"/>
              <a:t>Source: </a:t>
            </a:r>
            <a:r>
              <a:rPr lang="en-US" sz="1400" dirty="0">
                <a:hlinkClick r:id="rId4"/>
              </a:rPr>
              <a:t>http://www.sas.com/content/dam/SAS/en_us/doc/whitepaper2/iia-analytics-in-sports-106993.pdf</a:t>
            </a:r>
            <a:r>
              <a:rPr lang="en-US" sz="1400" dirty="0"/>
              <a:t> </a:t>
            </a:r>
          </a:p>
        </p:txBody>
      </p:sp>
    </p:spTree>
    <p:extLst>
      <p:ext uri="{BB962C8B-B14F-4D97-AF65-F5344CB8AC3E}">
        <p14:creationId xmlns:p14="http://schemas.microsoft.com/office/powerpoint/2010/main" val="1208745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30457" y="568214"/>
            <a:ext cx="10058400" cy="792897"/>
          </a:xfrm>
        </p:spPr>
        <p:txBody>
          <a:bodyPr>
            <a:normAutofit fontScale="90000"/>
          </a:bodyPr>
          <a:lstStyle/>
          <a:p>
            <a:r>
              <a:rPr lang="en-US" dirty="0"/>
              <a:t>FC Bayern Munich – Michael Niemeyer</a:t>
            </a:r>
            <a:br>
              <a:rPr lang="en-US" dirty="0"/>
            </a:br>
            <a:r>
              <a:rPr lang="en-US" sz="2700" dirty="0"/>
              <a:t>(Notes from MIT SSAC15 Panel, Feb 2015)</a:t>
            </a:r>
            <a:endParaRPr lang="en-US" dirty="0"/>
          </a:p>
        </p:txBody>
      </p:sp>
      <p:sp>
        <p:nvSpPr>
          <p:cNvPr id="6" name="Content Placeholder 5"/>
          <p:cNvSpPr>
            <a:spLocks noGrp="1"/>
          </p:cNvSpPr>
          <p:nvPr>
            <p:ph idx="1"/>
          </p:nvPr>
        </p:nvSpPr>
        <p:spPr/>
        <p:txBody>
          <a:bodyPr>
            <a:normAutofit fontScale="70000" lnSpcReduction="20000"/>
          </a:bodyPr>
          <a:lstStyle/>
          <a:p>
            <a:pPr marL="0" indent="0">
              <a:buNone/>
            </a:pPr>
            <a:r>
              <a:rPr lang="en-US" sz="4000" dirty="0"/>
              <a:t>Focuses on using sensors, video and data to provide a competitive edge.  A big goal is integrating the data so medical, salary, match and player data is not in silos. “We spend a lot of time on small details”.</a:t>
            </a:r>
          </a:p>
          <a:p>
            <a:r>
              <a:rPr lang="en-US" dirty="0"/>
              <a:t>Can’t use TV video because we need a panoramic view. </a:t>
            </a:r>
          </a:p>
          <a:p>
            <a:r>
              <a:rPr lang="en-US" dirty="0"/>
              <a:t>“We have 8 people doing data analytics. They sit in the coaches offices, think like coaches”  (Mistake to keep these people separated)</a:t>
            </a:r>
          </a:p>
          <a:p>
            <a:r>
              <a:rPr lang="en-US" dirty="0"/>
              <a:t>We loved it when the new coach came in and said to us “you are the most important department for us”.  We thought he probably said that to everyone, but no, he meant it. A big part of our work happens in the auditorium – where we put ideas into the heads of the players.</a:t>
            </a:r>
          </a:p>
          <a:p>
            <a:r>
              <a:rPr lang="en-US" dirty="0"/>
              <a:t>“We incorporate analytics into </a:t>
            </a:r>
            <a:r>
              <a:rPr lang="en-US" b="1" dirty="0"/>
              <a:t>corner kicks</a:t>
            </a:r>
            <a:r>
              <a:rPr lang="en-US" dirty="0"/>
              <a:t>. For example, we noticed on ball placement, vs Manchester City when a throw-in  is between the 5 and Penalty line vs. our zone, if we changed our usual 4-4-2 defense to put one more person near the ball, they would have no chance. And it worked.”</a:t>
            </a:r>
          </a:p>
          <a:p>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45344" y="0"/>
            <a:ext cx="1646656" cy="1649524"/>
          </a:xfrm>
          <a:prstGeom prst="rect">
            <a:avLst/>
          </a:prstGeom>
        </p:spPr>
      </p:pic>
      <p:sp>
        <p:nvSpPr>
          <p:cNvPr id="2" name="Date Placeholder 1"/>
          <p:cNvSpPr>
            <a:spLocks noGrp="1"/>
          </p:cNvSpPr>
          <p:nvPr>
            <p:ph type="dt" sz="half" idx="10"/>
          </p:nvPr>
        </p:nvSpPr>
        <p:spPr/>
        <p:txBody>
          <a:bodyPr/>
          <a:lstStyle/>
          <a:p>
            <a:r>
              <a:rPr lang="en-US" dirty="0"/>
              <a:t>September 2015</a:t>
            </a:r>
          </a:p>
        </p:txBody>
      </p:sp>
      <p:sp>
        <p:nvSpPr>
          <p:cNvPr id="3" name="Footer Placeholder 2"/>
          <p:cNvSpPr>
            <a:spLocks noGrp="1"/>
          </p:cNvSpPr>
          <p:nvPr>
            <p:ph type="ftr" sz="quarter" idx="11"/>
          </p:nvPr>
        </p:nvSpPr>
        <p:spPr/>
        <p:txBody>
          <a:bodyPr/>
          <a:lstStyle/>
          <a:p>
            <a:r>
              <a:rPr lang="en-US" dirty="0"/>
              <a:t>© Dr. Dave Enterprises 2015 </a:t>
            </a:r>
          </a:p>
        </p:txBody>
      </p:sp>
      <p:sp>
        <p:nvSpPr>
          <p:cNvPr id="4" name="Slide Number Placeholder 3"/>
          <p:cNvSpPr>
            <a:spLocks noGrp="1"/>
          </p:cNvSpPr>
          <p:nvPr>
            <p:ph type="sldNum" sz="quarter" idx="12"/>
          </p:nvPr>
        </p:nvSpPr>
        <p:spPr/>
        <p:txBody>
          <a:bodyPr/>
          <a:lstStyle/>
          <a:p>
            <a:fld id="{6113E31D-E2AB-40D1-8B51-AFA5AFEF393A}" type="slidenum">
              <a:rPr lang="en-US" smtClean="0"/>
              <a:t>41</a:t>
            </a:fld>
            <a:endParaRPr lang="en-US" dirty="0"/>
          </a:p>
        </p:txBody>
      </p:sp>
      <p:sp>
        <p:nvSpPr>
          <p:cNvPr id="9" name="TextBox 8"/>
          <p:cNvSpPr txBox="1"/>
          <p:nvPr/>
        </p:nvSpPr>
        <p:spPr>
          <a:xfrm>
            <a:off x="1494616" y="6459785"/>
            <a:ext cx="9810693" cy="307777"/>
          </a:xfrm>
          <a:prstGeom prst="rect">
            <a:avLst/>
          </a:prstGeom>
          <a:solidFill>
            <a:schemeClr val="bg1"/>
          </a:solidFill>
        </p:spPr>
        <p:txBody>
          <a:bodyPr wrap="square" rtlCol="0">
            <a:spAutoFit/>
          </a:bodyPr>
          <a:lstStyle/>
          <a:p>
            <a:r>
              <a:rPr lang="en-US" sz="1400" dirty="0"/>
              <a:t>Source:  Notes from an MIT SSAC 2015 Panel, see also http://newsoffice.mit.edu/2015/mit-sloan-sports-analytics-conference-0302</a:t>
            </a:r>
          </a:p>
        </p:txBody>
      </p:sp>
    </p:spTree>
    <p:extLst>
      <p:ext uri="{BB962C8B-B14F-4D97-AF65-F5344CB8AC3E}">
        <p14:creationId xmlns:p14="http://schemas.microsoft.com/office/powerpoint/2010/main" val="787496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FC Bayern Munich Head of Analytics </a:t>
            </a:r>
          </a:p>
        </p:txBody>
      </p:sp>
      <p:sp>
        <p:nvSpPr>
          <p:cNvPr id="3" name="Content Placeholder 2"/>
          <p:cNvSpPr>
            <a:spLocks noGrp="1"/>
          </p:cNvSpPr>
          <p:nvPr>
            <p:ph idx="1"/>
          </p:nvPr>
        </p:nvSpPr>
        <p:spPr>
          <a:xfrm>
            <a:off x="4608080" y="2048158"/>
            <a:ext cx="7404503" cy="4776752"/>
          </a:xfrm>
        </p:spPr>
        <p:txBody>
          <a:bodyPr>
            <a:normAutofit fontScale="70000" lnSpcReduction="20000"/>
          </a:bodyPr>
          <a:lstStyle/>
          <a:p>
            <a:r>
              <a:rPr lang="en-US" dirty="0"/>
              <a:t>“We were going to play FC Bayer Leverkusen but because they had a new coach we didn’t have good game film. However, we knew that he had coached Salzburg Red Bulls. When we analyzed their video, we figured out their  tactics on ball throw-ins. And sure enough, that’s what that team did, and we stole 1 of 2 throw-ins”.</a:t>
            </a:r>
          </a:p>
          <a:p>
            <a:r>
              <a:rPr lang="en-US" dirty="0"/>
              <a:t>“For recruiting, we use the Data Warehouse to collect all the player information around the world, from the various leagues. We scout for numerics like successful passes, challenges won, especially under duress. By doing this, we can do better pre-selection before we send scouts physically to Brazil or Spain.</a:t>
            </a:r>
          </a:p>
          <a:p>
            <a:r>
              <a:rPr lang="en-US" dirty="0"/>
              <a:t>“For scouting, we can automate a lot of opposing player reports – push a button, and get all the video that describes that player under various situations – far better than simpler things like stats on # of passes.”</a:t>
            </a:r>
          </a:p>
          <a:p>
            <a:endParaRPr lang="en-US" dirty="0"/>
          </a:p>
        </p:txBody>
      </p:sp>
      <p:sp>
        <p:nvSpPr>
          <p:cNvPr id="4" name="Footer Placeholder 3"/>
          <p:cNvSpPr>
            <a:spLocks noGrp="1"/>
          </p:cNvSpPr>
          <p:nvPr>
            <p:ph type="ftr" sz="quarter" idx="11"/>
          </p:nvPr>
        </p:nvSpPr>
        <p:spPr/>
        <p:txBody>
          <a:bodyPr/>
          <a:lstStyle/>
          <a:p>
            <a:r>
              <a:rPr lang="en-US" dirty="0"/>
              <a:t>© Dr. Dave Enterprises 2015 </a:t>
            </a:r>
          </a:p>
        </p:txBody>
      </p:sp>
      <p:sp>
        <p:nvSpPr>
          <p:cNvPr id="5" name="Slide Number Placeholder 4"/>
          <p:cNvSpPr>
            <a:spLocks noGrp="1"/>
          </p:cNvSpPr>
          <p:nvPr>
            <p:ph type="sldNum" sz="quarter" idx="12"/>
          </p:nvPr>
        </p:nvSpPr>
        <p:spPr/>
        <p:txBody>
          <a:bodyPr/>
          <a:lstStyle/>
          <a:p>
            <a:fld id="{6113E31D-E2AB-40D1-8B51-AFA5AFEF393A}" type="slidenum">
              <a:rPr lang="en-US" smtClean="0"/>
              <a:t>42</a:t>
            </a:fld>
            <a:endParaRPr lang="en-US" dirty="0"/>
          </a:p>
        </p:txBody>
      </p:sp>
      <p:sp>
        <p:nvSpPr>
          <p:cNvPr id="6" name="Date Placeholder 5"/>
          <p:cNvSpPr>
            <a:spLocks noGrp="1"/>
          </p:cNvSpPr>
          <p:nvPr>
            <p:ph type="dt" sz="half" idx="10"/>
          </p:nvPr>
        </p:nvSpPr>
        <p:spPr/>
        <p:txBody>
          <a:bodyPr/>
          <a:lstStyle/>
          <a:p>
            <a:r>
              <a:rPr lang="en-US" dirty="0"/>
              <a:t>September 2015</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7795" y="2361061"/>
            <a:ext cx="3165210" cy="2800249"/>
          </a:xfrm>
          <a:prstGeom prst="rect">
            <a:avLst/>
          </a:prstGeom>
        </p:spPr>
      </p:pic>
      <p:sp>
        <p:nvSpPr>
          <p:cNvPr id="9" name="TextBox 8"/>
          <p:cNvSpPr txBox="1"/>
          <p:nvPr/>
        </p:nvSpPr>
        <p:spPr>
          <a:xfrm>
            <a:off x="1494616" y="6459785"/>
            <a:ext cx="9810693" cy="307777"/>
          </a:xfrm>
          <a:prstGeom prst="rect">
            <a:avLst/>
          </a:prstGeom>
          <a:solidFill>
            <a:schemeClr val="bg1"/>
          </a:solidFill>
        </p:spPr>
        <p:txBody>
          <a:bodyPr wrap="square" rtlCol="0">
            <a:spAutoFit/>
          </a:bodyPr>
          <a:lstStyle/>
          <a:p>
            <a:r>
              <a:rPr lang="en-US" sz="1400" dirty="0"/>
              <a:t>Source:  Notes from an MIT SSAC 205 Panel, see also http://newsoffice.mit.edu/2015/mit-sloan-sports-analytics-conference-0302</a:t>
            </a:r>
          </a:p>
        </p:txBody>
      </p:sp>
    </p:spTree>
    <p:extLst>
      <p:ext uri="{BB962C8B-B14F-4D97-AF65-F5344CB8AC3E}">
        <p14:creationId xmlns:p14="http://schemas.microsoft.com/office/powerpoint/2010/main" val="1828523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Soccer – Manchester City</a:t>
            </a:r>
            <a:br>
              <a:rPr lang="en-US" dirty="0"/>
            </a:br>
            <a:r>
              <a:rPr lang="en-US" dirty="0"/>
              <a:t>Fan Engagement</a:t>
            </a:r>
          </a:p>
        </p:txBody>
      </p:sp>
      <p:sp>
        <p:nvSpPr>
          <p:cNvPr id="3" name="Content Placeholder 2"/>
          <p:cNvSpPr>
            <a:spLocks noGrp="1"/>
          </p:cNvSpPr>
          <p:nvPr>
            <p:ph idx="1"/>
          </p:nvPr>
        </p:nvSpPr>
        <p:spPr>
          <a:xfrm>
            <a:off x="935830" y="2313787"/>
            <a:ext cx="10323513" cy="4344705"/>
          </a:xfrm>
        </p:spPr>
        <p:txBody>
          <a:bodyPr>
            <a:normAutofit/>
          </a:bodyPr>
          <a:lstStyle/>
          <a:p>
            <a:r>
              <a:rPr lang="en-US" sz="2800" dirty="0"/>
              <a:t>Perhaps the most aggressive use of open data and fan crowdsourcing comes from the Manchester City team in the English Premier League (EPL) for soccer. That organization has partnered with its primary data provider Opta to make all player performance data from all EPL clubs available for analysis by fans and researchers. </a:t>
            </a:r>
          </a:p>
          <a:p>
            <a:r>
              <a:rPr lang="en-US" sz="2800" dirty="0"/>
              <a:t>Thus far over 5000 fans have downloaded the data. It may prove to help teams in analyzing the massive amount of data that is available on player and team performance. </a:t>
            </a:r>
          </a:p>
        </p:txBody>
      </p:sp>
      <p:sp>
        <p:nvSpPr>
          <p:cNvPr id="4" name="Footer Placeholder 3"/>
          <p:cNvSpPr>
            <a:spLocks noGrp="1"/>
          </p:cNvSpPr>
          <p:nvPr>
            <p:ph type="ftr" sz="quarter" idx="11"/>
          </p:nvPr>
        </p:nvSpPr>
        <p:spPr/>
        <p:txBody>
          <a:bodyPr/>
          <a:lstStyle/>
          <a:p>
            <a:r>
              <a:rPr lang="en-US" dirty="0"/>
              <a:t>© Dr. Dave Enterprises 2015 </a:t>
            </a:r>
          </a:p>
        </p:txBody>
      </p:sp>
      <p:sp>
        <p:nvSpPr>
          <p:cNvPr id="5" name="Slide Number Placeholder 4"/>
          <p:cNvSpPr>
            <a:spLocks noGrp="1"/>
          </p:cNvSpPr>
          <p:nvPr>
            <p:ph type="sldNum" sz="quarter" idx="12"/>
          </p:nvPr>
        </p:nvSpPr>
        <p:spPr/>
        <p:txBody>
          <a:bodyPr/>
          <a:lstStyle/>
          <a:p>
            <a:fld id="{6113E31D-E2AB-40D1-8B51-AFA5AFEF393A}" type="slidenum">
              <a:rPr lang="en-US" smtClean="0"/>
              <a:t>43</a:t>
            </a:fld>
            <a:endParaRPr lang="en-US" dirty="0"/>
          </a:p>
        </p:txBody>
      </p:sp>
      <p:sp>
        <p:nvSpPr>
          <p:cNvPr id="6" name="Date Placeholder 5"/>
          <p:cNvSpPr>
            <a:spLocks noGrp="1"/>
          </p:cNvSpPr>
          <p:nvPr>
            <p:ph type="dt" sz="half" idx="10"/>
          </p:nvPr>
        </p:nvSpPr>
        <p:spPr/>
        <p:txBody>
          <a:bodyPr/>
          <a:lstStyle/>
          <a:p>
            <a:r>
              <a:rPr lang="en-US" dirty="0"/>
              <a:t>September 2015</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74006" y="-206549"/>
            <a:ext cx="4861156" cy="2353918"/>
          </a:xfrm>
          <a:prstGeom prst="rect">
            <a:avLst/>
          </a:prstGeom>
        </p:spPr>
      </p:pic>
      <p:sp>
        <p:nvSpPr>
          <p:cNvPr id="8" name="Content Placeholder 5"/>
          <p:cNvSpPr txBox="1">
            <a:spLocks/>
          </p:cNvSpPr>
          <p:nvPr/>
        </p:nvSpPr>
        <p:spPr>
          <a:xfrm>
            <a:off x="1080484" y="6013757"/>
            <a:ext cx="10058400" cy="196544"/>
          </a:xfrm>
          <a:prstGeom prst="rect">
            <a:avLst/>
          </a:prstGeom>
        </p:spPr>
        <p:txBody>
          <a:bodyPr vert="horz" lIns="0" tIns="45720" rIns="0" bIns="45720" rtlCol="0">
            <a:noAutofit/>
          </a:bodyPr>
          <a:lstStyle>
            <a:lvl1pPr marL="457200" indent="-4572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Wingdings" panose="05000000000000000000" pitchFamily="2" charset="2"/>
              <a:buNone/>
            </a:pPr>
            <a:r>
              <a:rPr lang="en-US" sz="1200" dirty="0"/>
              <a:t>Source: Thomas Davenport, “Analytics in Sports: The New Science of Winning”, International Institute for Analytics White paper, sponsored by SAS, Feb 2014. </a:t>
            </a:r>
          </a:p>
        </p:txBody>
      </p:sp>
      <p:sp>
        <p:nvSpPr>
          <p:cNvPr id="10" name="TextBox 9"/>
          <p:cNvSpPr txBox="1"/>
          <p:nvPr/>
        </p:nvSpPr>
        <p:spPr>
          <a:xfrm>
            <a:off x="1828800" y="6459785"/>
            <a:ext cx="8016240" cy="307777"/>
          </a:xfrm>
          <a:prstGeom prst="rect">
            <a:avLst/>
          </a:prstGeom>
          <a:solidFill>
            <a:schemeClr val="bg1"/>
          </a:solidFill>
        </p:spPr>
        <p:txBody>
          <a:bodyPr wrap="square" rtlCol="0">
            <a:spAutoFit/>
          </a:bodyPr>
          <a:lstStyle/>
          <a:p>
            <a:r>
              <a:rPr lang="en-US" sz="1400" dirty="0"/>
              <a:t>Source: </a:t>
            </a:r>
            <a:r>
              <a:rPr lang="en-US" sz="1400" dirty="0">
                <a:hlinkClick r:id="rId4"/>
              </a:rPr>
              <a:t>http://www.sas.com/content/dam/SAS/en_us/doc/whitepaper2/iia-analytics-in-sports-106993.pdf</a:t>
            </a:r>
            <a:r>
              <a:rPr lang="en-US" sz="1400" dirty="0"/>
              <a:t> </a:t>
            </a:r>
          </a:p>
        </p:txBody>
      </p:sp>
    </p:spTree>
    <p:extLst>
      <p:ext uri="{BB962C8B-B14F-4D97-AF65-F5344CB8AC3E}">
        <p14:creationId xmlns:p14="http://schemas.microsoft.com/office/powerpoint/2010/main" val="6416311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Soccer – Manchester City</a:t>
            </a:r>
            <a:br>
              <a:rPr lang="en-US" dirty="0"/>
            </a:br>
            <a:r>
              <a:rPr lang="en-US" dirty="0"/>
              <a:t>Fan Engagement</a:t>
            </a:r>
          </a:p>
        </p:txBody>
      </p:sp>
      <p:sp>
        <p:nvSpPr>
          <p:cNvPr id="3" name="Content Placeholder 2"/>
          <p:cNvSpPr>
            <a:spLocks noGrp="1"/>
          </p:cNvSpPr>
          <p:nvPr>
            <p:ph idx="1"/>
          </p:nvPr>
        </p:nvSpPr>
        <p:spPr>
          <a:xfrm>
            <a:off x="1354264" y="1726795"/>
            <a:ext cx="10323513" cy="4344705"/>
          </a:xfrm>
        </p:spPr>
        <p:txBody>
          <a:bodyPr>
            <a:normAutofit fontScale="85000" lnSpcReduction="20000"/>
          </a:bodyPr>
          <a:lstStyle/>
          <a:p>
            <a:pPr marL="0" indent="0">
              <a:buNone/>
            </a:pPr>
            <a:r>
              <a:rPr lang="en-US" dirty="0"/>
              <a:t>“As Gavin Fleig, the team’s head of performance analysis, explains: </a:t>
            </a:r>
          </a:p>
          <a:p>
            <a:r>
              <a:rPr lang="en-US" dirty="0"/>
              <a:t>The whole reason for putting this data out there is to open the doors. The data has value, previously it has been kept in-house and behind guarded doors, but there is a recognition now that clubs need to help this space develop. </a:t>
            </a:r>
          </a:p>
          <a:p>
            <a:r>
              <a:rPr lang="en-US" dirty="0"/>
              <a:t>There are a lot of people out there blogging and doing their own research and they can do a lot more with this data. I hope it will have a big impact on those who want to do research. It might just be the armchair enthusiast. If the worst it does is show a few people that there are different ways of looking at a player's performance, then great. If it helps universities and gets the blogging world talking and coming up with fantastic ways of modelling performance, that is what we want. We want to engage with them.” </a:t>
            </a:r>
          </a:p>
        </p:txBody>
      </p:sp>
      <p:sp>
        <p:nvSpPr>
          <p:cNvPr id="4" name="Footer Placeholder 3"/>
          <p:cNvSpPr>
            <a:spLocks noGrp="1"/>
          </p:cNvSpPr>
          <p:nvPr>
            <p:ph type="ftr" sz="quarter" idx="11"/>
          </p:nvPr>
        </p:nvSpPr>
        <p:spPr/>
        <p:txBody>
          <a:bodyPr/>
          <a:lstStyle/>
          <a:p>
            <a:r>
              <a:rPr lang="en-US" dirty="0"/>
              <a:t>© Dr. Dave Enterprises 2015 </a:t>
            </a:r>
          </a:p>
        </p:txBody>
      </p:sp>
      <p:sp>
        <p:nvSpPr>
          <p:cNvPr id="5" name="Slide Number Placeholder 4"/>
          <p:cNvSpPr>
            <a:spLocks noGrp="1"/>
          </p:cNvSpPr>
          <p:nvPr>
            <p:ph type="sldNum" sz="quarter" idx="12"/>
          </p:nvPr>
        </p:nvSpPr>
        <p:spPr/>
        <p:txBody>
          <a:bodyPr/>
          <a:lstStyle/>
          <a:p>
            <a:fld id="{6113E31D-E2AB-40D1-8B51-AFA5AFEF393A}" type="slidenum">
              <a:rPr lang="en-US" smtClean="0"/>
              <a:t>44</a:t>
            </a:fld>
            <a:endParaRPr lang="en-US" dirty="0"/>
          </a:p>
        </p:txBody>
      </p:sp>
      <p:sp>
        <p:nvSpPr>
          <p:cNvPr id="6" name="Date Placeholder 5"/>
          <p:cNvSpPr>
            <a:spLocks noGrp="1"/>
          </p:cNvSpPr>
          <p:nvPr>
            <p:ph type="dt" sz="half" idx="10"/>
          </p:nvPr>
        </p:nvSpPr>
        <p:spPr/>
        <p:txBody>
          <a:bodyPr/>
          <a:lstStyle/>
          <a:p>
            <a:r>
              <a:rPr lang="en-US" dirty="0"/>
              <a:t>September 2015</a:t>
            </a:r>
          </a:p>
        </p:txBody>
      </p:sp>
      <p:sp>
        <p:nvSpPr>
          <p:cNvPr id="7" name="Content Placeholder 5"/>
          <p:cNvSpPr txBox="1">
            <a:spLocks/>
          </p:cNvSpPr>
          <p:nvPr/>
        </p:nvSpPr>
        <p:spPr>
          <a:xfrm>
            <a:off x="1080484" y="6013757"/>
            <a:ext cx="10058400" cy="196544"/>
          </a:xfrm>
          <a:prstGeom prst="rect">
            <a:avLst/>
          </a:prstGeom>
        </p:spPr>
        <p:txBody>
          <a:bodyPr vert="horz" lIns="0" tIns="45720" rIns="0" bIns="45720" rtlCol="0">
            <a:noAutofit/>
          </a:bodyPr>
          <a:lstStyle>
            <a:lvl1pPr marL="457200" indent="-4572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32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Wingdings" panose="05000000000000000000" pitchFamily="2" charset="2"/>
              <a:buNone/>
            </a:pPr>
            <a:r>
              <a:rPr lang="en-US" sz="1200" dirty="0"/>
              <a:t>Source: Thomas Davenport, “Analytics in Sports: The New Science of Winning”, International Institute for Analytics White paper, sponsored by SAS, Feb 2014. </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02533" y="-16259"/>
            <a:ext cx="1687540" cy="1679102"/>
          </a:xfrm>
          <a:prstGeom prst="rect">
            <a:avLst/>
          </a:prstGeom>
        </p:spPr>
      </p:pic>
      <p:sp>
        <p:nvSpPr>
          <p:cNvPr id="9" name="TextBox 8"/>
          <p:cNvSpPr txBox="1"/>
          <p:nvPr/>
        </p:nvSpPr>
        <p:spPr>
          <a:xfrm>
            <a:off x="2281307" y="6442396"/>
            <a:ext cx="8074262" cy="307777"/>
          </a:xfrm>
          <a:prstGeom prst="rect">
            <a:avLst/>
          </a:prstGeom>
          <a:solidFill>
            <a:schemeClr val="bg1"/>
          </a:solidFill>
        </p:spPr>
        <p:txBody>
          <a:bodyPr wrap="none" rtlCol="0">
            <a:spAutoFit/>
          </a:bodyPr>
          <a:lstStyle/>
          <a:p>
            <a:r>
              <a:rPr lang="en-US" sz="1400" dirty="0"/>
              <a:t>Source: : http://www.sas.com/content/dam/SAS/en_us/doc/whitepaper2/iia-analytics-in-sports-106993.pdf</a:t>
            </a:r>
          </a:p>
        </p:txBody>
      </p:sp>
    </p:spTree>
    <p:extLst>
      <p:ext uri="{BB962C8B-B14F-4D97-AF65-F5344CB8AC3E}">
        <p14:creationId xmlns:p14="http://schemas.microsoft.com/office/powerpoint/2010/main" val="59102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Team Operations – Analytic Areas</a:t>
            </a:r>
            <a:br>
              <a:rPr lang="en-US" dirty="0"/>
            </a:br>
            <a:r>
              <a:rPr lang="en-US" sz="3600" dirty="0"/>
              <a:t>What Do Most Teams Do?  What’s Cutting Edge?  </a:t>
            </a:r>
          </a:p>
        </p:txBody>
      </p:sp>
      <p:sp>
        <p:nvSpPr>
          <p:cNvPr id="6" name="Content Placeholder 5"/>
          <p:cNvSpPr>
            <a:spLocks noGrp="1"/>
          </p:cNvSpPr>
          <p:nvPr>
            <p:ph idx="1"/>
          </p:nvPr>
        </p:nvSpPr>
        <p:spPr>
          <a:xfrm>
            <a:off x="1068387" y="5923550"/>
            <a:ext cx="10058400" cy="3309445"/>
          </a:xfrm>
        </p:spPr>
        <p:txBody>
          <a:bodyPr>
            <a:normAutofit/>
          </a:bodyPr>
          <a:lstStyle/>
          <a:p>
            <a:pPr marL="0" indent="0">
              <a:buNone/>
            </a:pPr>
            <a:r>
              <a:rPr lang="en-US" sz="1200" dirty="0"/>
              <a:t>Source: Thomas Davenport, “Analytics in Sports: The New Science of Winning”, International Institute for Analytics White paper, sponsored by SAS, Feb 2014. </a:t>
            </a:r>
          </a:p>
        </p:txBody>
      </p:sp>
      <p:pic>
        <p:nvPicPr>
          <p:cNvPr id="7" name="Picture 6"/>
          <p:cNvPicPr>
            <a:picLocks noChangeAspect="1"/>
          </p:cNvPicPr>
          <p:nvPr/>
        </p:nvPicPr>
        <p:blipFill>
          <a:blip r:embed="rId3"/>
          <a:stretch>
            <a:fillRect/>
          </a:stretch>
        </p:blipFill>
        <p:spPr>
          <a:xfrm>
            <a:off x="198356" y="1873770"/>
            <a:ext cx="11814227" cy="3954833"/>
          </a:xfrm>
          <a:prstGeom prst="rect">
            <a:avLst/>
          </a:prstGeom>
        </p:spPr>
      </p:pic>
      <p:sp>
        <p:nvSpPr>
          <p:cNvPr id="2" name="Date Placeholder 1"/>
          <p:cNvSpPr>
            <a:spLocks noGrp="1"/>
          </p:cNvSpPr>
          <p:nvPr>
            <p:ph type="dt" sz="half" idx="10"/>
          </p:nvPr>
        </p:nvSpPr>
        <p:spPr/>
        <p:txBody>
          <a:bodyPr/>
          <a:lstStyle/>
          <a:p>
            <a:r>
              <a:rPr lang="en-US" dirty="0"/>
              <a:t>September 2015</a:t>
            </a:r>
          </a:p>
        </p:txBody>
      </p:sp>
      <p:sp>
        <p:nvSpPr>
          <p:cNvPr id="3" name="Footer Placeholder 2"/>
          <p:cNvSpPr>
            <a:spLocks noGrp="1"/>
          </p:cNvSpPr>
          <p:nvPr>
            <p:ph type="ftr" sz="quarter" idx="11"/>
          </p:nvPr>
        </p:nvSpPr>
        <p:spPr/>
        <p:txBody>
          <a:bodyPr/>
          <a:lstStyle/>
          <a:p>
            <a:r>
              <a:rPr lang="en-US" dirty="0"/>
              <a:t>© Dr. Dave Enterprises 2015 </a:t>
            </a:r>
          </a:p>
        </p:txBody>
      </p:sp>
      <p:sp>
        <p:nvSpPr>
          <p:cNvPr id="4" name="Slide Number Placeholder 3"/>
          <p:cNvSpPr>
            <a:spLocks noGrp="1"/>
          </p:cNvSpPr>
          <p:nvPr>
            <p:ph type="sldNum" sz="quarter" idx="12"/>
          </p:nvPr>
        </p:nvSpPr>
        <p:spPr/>
        <p:txBody>
          <a:bodyPr/>
          <a:lstStyle/>
          <a:p>
            <a:fld id="{6113E31D-E2AB-40D1-8B51-AFA5AFEF393A}" type="slidenum">
              <a:rPr lang="en-US" smtClean="0"/>
              <a:t>5</a:t>
            </a:fld>
            <a:endParaRPr lang="en-US" dirty="0"/>
          </a:p>
        </p:txBody>
      </p:sp>
      <p:sp>
        <p:nvSpPr>
          <p:cNvPr id="8" name="TextBox 7"/>
          <p:cNvSpPr txBox="1"/>
          <p:nvPr/>
        </p:nvSpPr>
        <p:spPr>
          <a:xfrm>
            <a:off x="2266067" y="6459785"/>
            <a:ext cx="8074262" cy="307777"/>
          </a:xfrm>
          <a:prstGeom prst="rect">
            <a:avLst/>
          </a:prstGeom>
          <a:solidFill>
            <a:schemeClr val="bg1"/>
          </a:solidFill>
        </p:spPr>
        <p:txBody>
          <a:bodyPr wrap="none" rtlCol="0">
            <a:spAutoFit/>
          </a:bodyPr>
          <a:lstStyle/>
          <a:p>
            <a:r>
              <a:rPr lang="en-US" sz="1400" dirty="0"/>
              <a:t>Source: : http://www.sas.com/content/dam/SAS/en_us/doc/whitepaper2/iia-analytics-in-sports-106993.pdf</a:t>
            </a:r>
          </a:p>
        </p:txBody>
      </p:sp>
      <p:cxnSp>
        <p:nvCxnSpPr>
          <p:cNvPr id="9" name="Straight Arrow Connector 8"/>
          <p:cNvCxnSpPr/>
          <p:nvPr/>
        </p:nvCxnSpPr>
        <p:spPr>
          <a:xfrm>
            <a:off x="2986690" y="1371600"/>
            <a:ext cx="63062" cy="53303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386717" y="1396839"/>
            <a:ext cx="576121" cy="437009"/>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133201" y="2349837"/>
            <a:ext cx="1371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133320" y="2369368"/>
            <a:ext cx="209814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9350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Baseball</a:t>
            </a:r>
            <a:br>
              <a:rPr lang="en-US" dirty="0"/>
            </a:br>
            <a:br>
              <a:rPr lang="en-US" dirty="0"/>
            </a:br>
            <a:r>
              <a:rPr lang="en-US" dirty="0"/>
              <a:t>MONEYBALL!</a:t>
            </a:r>
          </a:p>
        </p:txBody>
      </p:sp>
      <p:sp>
        <p:nvSpPr>
          <p:cNvPr id="3" name="Content Placeholder 2"/>
          <p:cNvSpPr>
            <a:spLocks noGrp="1"/>
          </p:cNvSpPr>
          <p:nvPr>
            <p:ph idx="1"/>
          </p:nvPr>
        </p:nvSpPr>
        <p:spPr>
          <a:xfrm>
            <a:off x="4506402" y="754703"/>
            <a:ext cx="7004714" cy="5887644"/>
          </a:xfrm>
        </p:spPr>
        <p:txBody>
          <a:bodyPr>
            <a:normAutofit/>
          </a:bodyPr>
          <a:lstStyle/>
          <a:p>
            <a:r>
              <a:rPr lang="en-US" dirty="0"/>
              <a:t>It all started with Bill James </a:t>
            </a:r>
          </a:p>
          <a:p>
            <a:pPr lvl="1"/>
            <a:r>
              <a:rPr lang="en-US" dirty="0"/>
              <a:t> Many of his first baseball writings came while he was doing night shifts as a security guard at the </a:t>
            </a:r>
            <a:r>
              <a:rPr lang="en-US" dirty="0">
                <a:hlinkClick r:id="rId3" tooltip="Stokely-Van Camp's"/>
              </a:rPr>
              <a:t>Stokely-Van Camp's</a:t>
            </a:r>
            <a:r>
              <a:rPr lang="en-US" dirty="0"/>
              <a:t> pork and beans cannery!</a:t>
            </a:r>
          </a:p>
          <a:p>
            <a:r>
              <a:rPr lang="en-US" dirty="0"/>
              <a:t>Then Michael Lewis’s </a:t>
            </a:r>
            <a:r>
              <a:rPr lang="en-US" b="1" u="sng" dirty="0"/>
              <a:t>Moneyball</a:t>
            </a:r>
            <a:r>
              <a:rPr lang="en-US" dirty="0"/>
              <a:t> book came along, describing how the Oakland A’s Billy Beane used analytics to recruit players and change play to win.  Then the Movie starting Brad Pitt came out. </a:t>
            </a:r>
          </a:p>
          <a:p>
            <a:r>
              <a:rPr lang="en-US" dirty="0"/>
              <a:t>Most mature adopter of analytics </a:t>
            </a:r>
          </a:p>
          <a:p>
            <a:r>
              <a:rPr lang="en-US" dirty="0"/>
              <a:t>Society for American Baseball Research </a:t>
            </a:r>
          </a:p>
          <a:p>
            <a:pPr lvl="2"/>
            <a:r>
              <a:rPr lang="en-US" sz="2600" dirty="0"/>
              <a:t>SABR – sabermetrics, sabermetricians</a:t>
            </a:r>
          </a:p>
          <a:p>
            <a:pPr lvl="2"/>
            <a:r>
              <a:rPr lang="en-US" sz="2600" dirty="0">
                <a:hlinkClick r:id="rId4"/>
              </a:rPr>
              <a:t>See http://sabr.org/sabermetrics</a:t>
            </a:r>
            <a:r>
              <a:rPr lang="en-US" sz="2600" dirty="0"/>
              <a:t> </a:t>
            </a:r>
          </a:p>
          <a:p>
            <a:pPr marL="0" indent="0">
              <a:buNone/>
            </a:pPr>
            <a:endParaRPr lang="en-US" dirty="0"/>
          </a:p>
          <a:p>
            <a:endParaRPr lang="en-US" dirty="0"/>
          </a:p>
        </p:txBody>
      </p:sp>
      <p:sp>
        <p:nvSpPr>
          <p:cNvPr id="4" name="Text Placeholder 3"/>
          <p:cNvSpPr>
            <a:spLocks noGrp="1"/>
          </p:cNvSpPr>
          <p:nvPr>
            <p:ph type="body" sz="half" idx="2"/>
          </p:nvPr>
        </p:nvSpPr>
        <p:spPr>
          <a:xfrm>
            <a:off x="457200" y="2935840"/>
            <a:ext cx="3200400" cy="3379124"/>
          </a:xfrm>
        </p:spPr>
        <p:txBody>
          <a:bodyPr/>
          <a:lstStyle/>
          <a:p>
            <a:endParaRPr lang="en-US" dirty="0"/>
          </a:p>
        </p:txBody>
      </p:sp>
      <p:pic>
        <p:nvPicPr>
          <p:cNvPr id="7170" name="Picture 2" descr="C:\Users\DRDAVE\AppData\Local\Temp\SNAGHTML497f0b5e.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57201" y="2926080"/>
            <a:ext cx="3200400" cy="34988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10766094" y="4321048"/>
            <a:ext cx="1180952" cy="1828571"/>
          </a:xfrm>
          <a:prstGeom prst="rect">
            <a:avLst/>
          </a:prstGeom>
        </p:spPr>
      </p:pic>
      <p:sp>
        <p:nvSpPr>
          <p:cNvPr id="5" name="Date Placeholder 4"/>
          <p:cNvSpPr>
            <a:spLocks noGrp="1"/>
          </p:cNvSpPr>
          <p:nvPr>
            <p:ph type="dt" sz="half" idx="10"/>
          </p:nvPr>
        </p:nvSpPr>
        <p:spPr/>
        <p:txBody>
          <a:bodyPr/>
          <a:lstStyle/>
          <a:p>
            <a:r>
              <a:rPr lang="en-US" dirty="0"/>
              <a:t>September 2015</a:t>
            </a:r>
          </a:p>
        </p:txBody>
      </p:sp>
      <p:sp>
        <p:nvSpPr>
          <p:cNvPr id="7" name="Footer Placeholder 6"/>
          <p:cNvSpPr>
            <a:spLocks noGrp="1"/>
          </p:cNvSpPr>
          <p:nvPr>
            <p:ph type="ftr" sz="quarter" idx="11"/>
          </p:nvPr>
        </p:nvSpPr>
        <p:spPr/>
        <p:txBody>
          <a:bodyPr/>
          <a:lstStyle/>
          <a:p>
            <a:r>
              <a:rPr lang="en-US" dirty="0"/>
              <a:t>© Dr. Dave Enterprises 2015 </a:t>
            </a:r>
          </a:p>
        </p:txBody>
      </p:sp>
      <p:sp>
        <p:nvSpPr>
          <p:cNvPr id="8" name="Slide Number Placeholder 7"/>
          <p:cNvSpPr>
            <a:spLocks noGrp="1"/>
          </p:cNvSpPr>
          <p:nvPr>
            <p:ph type="sldNum" sz="quarter" idx="12"/>
          </p:nvPr>
        </p:nvSpPr>
        <p:spPr/>
        <p:txBody>
          <a:bodyPr/>
          <a:lstStyle/>
          <a:p>
            <a:fld id="{6113E31D-E2AB-40D1-8B51-AFA5AFEF393A}" type="slidenum">
              <a:rPr lang="en-US" smtClean="0"/>
              <a:pPr/>
              <a:t>6</a:t>
            </a:fld>
            <a:endParaRPr lang="en-US" dirty="0"/>
          </a:p>
        </p:txBody>
      </p:sp>
    </p:spTree>
    <p:extLst>
      <p:ext uri="{BB962C8B-B14F-4D97-AF65-F5344CB8AC3E}">
        <p14:creationId xmlns:p14="http://schemas.microsoft.com/office/powerpoint/2010/main" val="2681637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Pitch f/x Database - MLB Video Cameras</a:t>
            </a:r>
          </a:p>
        </p:txBody>
      </p:sp>
      <p:sp>
        <p:nvSpPr>
          <p:cNvPr id="3" name="Content Placeholder 2"/>
          <p:cNvSpPr>
            <a:spLocks noGrp="1"/>
          </p:cNvSpPr>
          <p:nvPr>
            <p:ph idx="1"/>
          </p:nvPr>
        </p:nvSpPr>
        <p:spPr>
          <a:xfrm>
            <a:off x="1262380" y="1865595"/>
            <a:ext cx="9117992" cy="4776752"/>
          </a:xfrm>
        </p:spPr>
        <p:txBody>
          <a:bodyPr>
            <a:normAutofit/>
          </a:bodyPr>
          <a:lstStyle/>
          <a:p>
            <a:r>
              <a:rPr lang="en-US" dirty="0"/>
              <a:t>Major League Baseball (MLB) creates a huge number of stats – and they are publically available</a:t>
            </a:r>
          </a:p>
          <a:p>
            <a:r>
              <a:rPr lang="en-US" dirty="0"/>
              <a:t>Pitch f/x: </a:t>
            </a:r>
          </a:p>
          <a:p>
            <a:pPr lvl="1"/>
            <a:r>
              <a:rPr lang="en-US" dirty="0"/>
              <a:t> Database of 2 million pitches, </a:t>
            </a:r>
          </a:p>
          <a:p>
            <a:pPr lvl="1"/>
            <a:r>
              <a:rPr lang="en-US" dirty="0"/>
              <a:t> 1.15 million called pitches</a:t>
            </a:r>
          </a:p>
          <a:p>
            <a:r>
              <a:rPr lang="en-US" dirty="0"/>
              <a:t>Even a tool to query it : </a:t>
            </a:r>
            <a:r>
              <a:rPr lang="en-US" dirty="0">
                <a:hlinkClick r:id="rId3"/>
              </a:rPr>
              <a:t>http://baseballsavant.com/pitchfx_search.php</a:t>
            </a:r>
            <a:r>
              <a:rPr lang="en-US" dirty="0"/>
              <a:t> </a:t>
            </a:r>
          </a:p>
          <a:p>
            <a:endParaRPr lang="en-US" dirty="0"/>
          </a:p>
        </p:txBody>
      </p:sp>
      <p:sp>
        <p:nvSpPr>
          <p:cNvPr id="4" name="Footer Placeholder 3"/>
          <p:cNvSpPr>
            <a:spLocks noGrp="1"/>
          </p:cNvSpPr>
          <p:nvPr>
            <p:ph type="ftr" sz="quarter" idx="11"/>
          </p:nvPr>
        </p:nvSpPr>
        <p:spPr/>
        <p:txBody>
          <a:bodyPr/>
          <a:lstStyle/>
          <a:p>
            <a:r>
              <a:rPr lang="en-US" dirty="0"/>
              <a:t>© Dr. Dave Enterprises 2015 </a:t>
            </a:r>
          </a:p>
        </p:txBody>
      </p:sp>
      <p:sp>
        <p:nvSpPr>
          <p:cNvPr id="5" name="Slide Number Placeholder 4"/>
          <p:cNvSpPr>
            <a:spLocks noGrp="1"/>
          </p:cNvSpPr>
          <p:nvPr>
            <p:ph type="sldNum" sz="quarter" idx="12"/>
          </p:nvPr>
        </p:nvSpPr>
        <p:spPr/>
        <p:txBody>
          <a:bodyPr/>
          <a:lstStyle/>
          <a:p>
            <a:fld id="{6113E31D-E2AB-40D1-8B51-AFA5AFEF393A}" type="slidenum">
              <a:rPr lang="en-US" smtClean="0"/>
              <a:t>7</a:t>
            </a:fld>
            <a:endParaRPr lang="en-US" dirty="0"/>
          </a:p>
        </p:txBody>
      </p:sp>
      <p:sp>
        <p:nvSpPr>
          <p:cNvPr id="6" name="Date Placeholder 5"/>
          <p:cNvSpPr>
            <a:spLocks noGrp="1"/>
          </p:cNvSpPr>
          <p:nvPr>
            <p:ph type="dt" sz="half" idx="10"/>
          </p:nvPr>
        </p:nvSpPr>
        <p:spPr/>
        <p:txBody>
          <a:bodyPr/>
          <a:lstStyle/>
          <a:p>
            <a:r>
              <a:rPr lang="en-US" dirty="0"/>
              <a:t>September 2015</a:t>
            </a:r>
          </a:p>
        </p:txBody>
      </p:sp>
    </p:spTree>
    <p:extLst>
      <p:ext uri="{BB962C8B-B14F-4D97-AF65-F5344CB8AC3E}">
        <p14:creationId xmlns:p14="http://schemas.microsoft.com/office/powerpoint/2010/main" val="1395934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5156" y="1732754"/>
            <a:ext cx="7735155" cy="3926965"/>
          </a:xfrm>
          <a:prstGeom prst="rect">
            <a:avLst/>
          </a:prstGeom>
        </p:spPr>
      </p:pic>
      <p:sp>
        <p:nvSpPr>
          <p:cNvPr id="2" name="Title 1"/>
          <p:cNvSpPr>
            <a:spLocks noGrp="1"/>
          </p:cNvSpPr>
          <p:nvPr>
            <p:ph type="title"/>
          </p:nvPr>
        </p:nvSpPr>
        <p:spPr>
          <a:xfrm>
            <a:off x="515156" y="708595"/>
            <a:ext cx="10058400" cy="792897"/>
          </a:xfrm>
        </p:spPr>
        <p:txBody>
          <a:bodyPr>
            <a:normAutofit fontScale="90000"/>
          </a:bodyPr>
          <a:lstStyle/>
          <a:p>
            <a:r>
              <a:rPr lang="en-US" dirty="0"/>
              <a:t>Sample Query to Pitch F/x: find curve balls thrown in Dodgers Stadium in 2015</a:t>
            </a:r>
          </a:p>
        </p:txBody>
      </p:sp>
      <p:sp>
        <p:nvSpPr>
          <p:cNvPr id="3" name="Content Placeholder 2"/>
          <p:cNvSpPr>
            <a:spLocks noGrp="1"/>
          </p:cNvSpPr>
          <p:nvPr>
            <p:ph idx="1"/>
          </p:nvPr>
        </p:nvSpPr>
        <p:spPr>
          <a:xfrm>
            <a:off x="8766471" y="4005329"/>
            <a:ext cx="3425529" cy="2096323"/>
          </a:xfrm>
        </p:spPr>
        <p:txBody>
          <a:bodyPr>
            <a:normAutofit fontScale="62500" lnSpcReduction="20000"/>
          </a:bodyPr>
          <a:lstStyle/>
          <a:p>
            <a:pPr marL="0" indent="0">
              <a:buNone/>
            </a:pPr>
            <a:endParaRPr lang="en-US" dirty="0"/>
          </a:p>
          <a:p>
            <a:pPr marL="0" indent="0">
              <a:buNone/>
            </a:pPr>
            <a:r>
              <a:rPr lang="en-US" dirty="0"/>
              <a:t>Top Results</a:t>
            </a:r>
          </a:p>
          <a:p>
            <a:pPr lvl="1"/>
            <a:r>
              <a:rPr lang="en-US" dirty="0"/>
              <a:t>Mike Bolsinger threw 189  pitches</a:t>
            </a:r>
          </a:p>
          <a:p>
            <a:pPr lvl="1"/>
            <a:r>
              <a:rPr lang="en-US" dirty="0"/>
              <a:t>Throws curve balls 52% of the time</a:t>
            </a:r>
          </a:p>
          <a:p>
            <a:pPr lvl="1"/>
            <a:r>
              <a:rPr lang="en-US" dirty="0"/>
              <a:t>Visual: Catcher Point of View with strike box</a:t>
            </a:r>
          </a:p>
        </p:txBody>
      </p:sp>
      <p:sp>
        <p:nvSpPr>
          <p:cNvPr id="4" name="Footer Placeholder 3"/>
          <p:cNvSpPr>
            <a:spLocks noGrp="1"/>
          </p:cNvSpPr>
          <p:nvPr>
            <p:ph type="ftr" sz="quarter" idx="11"/>
          </p:nvPr>
        </p:nvSpPr>
        <p:spPr/>
        <p:txBody>
          <a:bodyPr/>
          <a:lstStyle/>
          <a:p>
            <a:r>
              <a:rPr lang="en-US" dirty="0"/>
              <a:t>© Dr. Dave Enterprises 2015 </a:t>
            </a:r>
          </a:p>
        </p:txBody>
      </p:sp>
      <p:sp>
        <p:nvSpPr>
          <p:cNvPr id="5" name="Slide Number Placeholder 4"/>
          <p:cNvSpPr>
            <a:spLocks noGrp="1"/>
          </p:cNvSpPr>
          <p:nvPr>
            <p:ph type="sldNum" sz="quarter" idx="12"/>
          </p:nvPr>
        </p:nvSpPr>
        <p:spPr/>
        <p:txBody>
          <a:bodyPr/>
          <a:lstStyle/>
          <a:p>
            <a:fld id="{6113E31D-E2AB-40D1-8B51-AFA5AFEF393A}" type="slidenum">
              <a:rPr lang="en-US" smtClean="0"/>
              <a:t>8</a:t>
            </a:fld>
            <a:endParaRPr lang="en-US" dirty="0"/>
          </a:p>
        </p:txBody>
      </p:sp>
      <p:sp>
        <p:nvSpPr>
          <p:cNvPr id="6" name="Date Placeholder 5"/>
          <p:cNvSpPr>
            <a:spLocks noGrp="1"/>
          </p:cNvSpPr>
          <p:nvPr>
            <p:ph type="dt" sz="half" idx="10"/>
          </p:nvPr>
        </p:nvSpPr>
        <p:spPr/>
        <p:txBody>
          <a:bodyPr/>
          <a:lstStyle/>
          <a:p>
            <a:r>
              <a:rPr lang="en-US" dirty="0"/>
              <a:t>September 2015</a:t>
            </a:r>
          </a:p>
        </p:txBody>
      </p:sp>
      <p:pic>
        <p:nvPicPr>
          <p:cNvPr id="7" name="Picture 6"/>
          <p:cNvPicPr>
            <a:picLocks noChangeAspect="1"/>
          </p:cNvPicPr>
          <p:nvPr/>
        </p:nvPicPr>
        <p:blipFill>
          <a:blip r:embed="rId4"/>
          <a:stretch>
            <a:fillRect/>
          </a:stretch>
        </p:blipFill>
        <p:spPr>
          <a:xfrm>
            <a:off x="9131616" y="1105043"/>
            <a:ext cx="2695238" cy="3200000"/>
          </a:xfrm>
          <a:prstGeom prst="rect">
            <a:avLst/>
          </a:prstGeom>
        </p:spPr>
      </p:pic>
    </p:spTree>
    <p:extLst>
      <p:ext uri="{BB962C8B-B14F-4D97-AF65-F5344CB8AC3E}">
        <p14:creationId xmlns:p14="http://schemas.microsoft.com/office/powerpoint/2010/main" val="4175997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Pitch f/x Database - MLB Video Cameras</a:t>
            </a:r>
          </a:p>
        </p:txBody>
      </p:sp>
      <p:sp>
        <p:nvSpPr>
          <p:cNvPr id="3" name="Content Placeholder 2"/>
          <p:cNvSpPr>
            <a:spLocks noGrp="1"/>
          </p:cNvSpPr>
          <p:nvPr>
            <p:ph idx="1"/>
          </p:nvPr>
        </p:nvSpPr>
        <p:spPr>
          <a:xfrm>
            <a:off x="1262381" y="1865595"/>
            <a:ext cx="7515860" cy="4776752"/>
          </a:xfrm>
        </p:spPr>
        <p:txBody>
          <a:bodyPr>
            <a:normAutofit/>
          </a:bodyPr>
          <a:lstStyle/>
          <a:p>
            <a:r>
              <a:rPr lang="en-US" dirty="0"/>
              <a:t>Installed in 2007 to track location of every pitch within a centimeter</a:t>
            </a:r>
          </a:p>
          <a:p>
            <a:pPr lvl="2"/>
            <a:r>
              <a:rPr lang="en-US" sz="2800" dirty="0"/>
              <a:t>Track also speed, movement, and type of pitch</a:t>
            </a:r>
          </a:p>
          <a:p>
            <a:pPr lvl="2"/>
            <a:r>
              <a:rPr lang="en-US" sz="2800" dirty="0"/>
              <a:t>Average pitch starts at 92mph, crosses plate at 85mph</a:t>
            </a:r>
            <a:endParaRPr lang="en-US" dirty="0"/>
          </a:p>
          <a:p>
            <a:r>
              <a:rPr lang="en-US" dirty="0"/>
              <a:t>Nice research for numerous sports by Tobias Moskowitz and Jon Wertheim (highly recommended)</a:t>
            </a:r>
          </a:p>
        </p:txBody>
      </p:sp>
      <p:sp>
        <p:nvSpPr>
          <p:cNvPr id="4" name="Footer Placeholder 3"/>
          <p:cNvSpPr>
            <a:spLocks noGrp="1"/>
          </p:cNvSpPr>
          <p:nvPr>
            <p:ph type="ftr" sz="quarter" idx="11"/>
          </p:nvPr>
        </p:nvSpPr>
        <p:spPr/>
        <p:txBody>
          <a:bodyPr/>
          <a:lstStyle/>
          <a:p>
            <a:r>
              <a:rPr lang="en-US" dirty="0"/>
              <a:t>© Dr. Dave Enterprises 2015 </a:t>
            </a:r>
          </a:p>
        </p:txBody>
      </p:sp>
      <p:sp>
        <p:nvSpPr>
          <p:cNvPr id="5" name="Slide Number Placeholder 4"/>
          <p:cNvSpPr>
            <a:spLocks noGrp="1"/>
          </p:cNvSpPr>
          <p:nvPr>
            <p:ph type="sldNum" sz="quarter" idx="12"/>
          </p:nvPr>
        </p:nvSpPr>
        <p:spPr/>
        <p:txBody>
          <a:bodyPr/>
          <a:lstStyle/>
          <a:p>
            <a:fld id="{6113E31D-E2AB-40D1-8B51-AFA5AFEF393A}" type="slidenum">
              <a:rPr lang="en-US" smtClean="0"/>
              <a:t>9</a:t>
            </a:fld>
            <a:endParaRPr lang="en-US" dirty="0"/>
          </a:p>
        </p:txBody>
      </p:sp>
      <p:sp>
        <p:nvSpPr>
          <p:cNvPr id="6" name="Date Placeholder 5"/>
          <p:cNvSpPr>
            <a:spLocks noGrp="1"/>
          </p:cNvSpPr>
          <p:nvPr>
            <p:ph type="dt" sz="half" idx="10"/>
          </p:nvPr>
        </p:nvSpPr>
        <p:spPr/>
        <p:txBody>
          <a:bodyPr/>
          <a:lstStyle/>
          <a:p>
            <a:r>
              <a:rPr lang="en-US" dirty="0"/>
              <a:t>September 2015</a:t>
            </a:r>
          </a:p>
        </p:txBody>
      </p:sp>
      <p:pic>
        <p:nvPicPr>
          <p:cNvPr id="7" name="Picture 6"/>
          <p:cNvPicPr>
            <a:picLocks noChangeAspect="1"/>
          </p:cNvPicPr>
          <p:nvPr/>
        </p:nvPicPr>
        <p:blipFill>
          <a:blip r:embed="rId3"/>
          <a:stretch>
            <a:fillRect/>
          </a:stretch>
        </p:blipFill>
        <p:spPr>
          <a:xfrm>
            <a:off x="8891430" y="1896352"/>
            <a:ext cx="2861376" cy="4413960"/>
          </a:xfrm>
          <a:prstGeom prst="rect">
            <a:avLst/>
          </a:prstGeom>
        </p:spPr>
      </p:pic>
      <p:sp>
        <p:nvSpPr>
          <p:cNvPr id="9" name="TextBox 8"/>
          <p:cNvSpPr txBox="1"/>
          <p:nvPr/>
        </p:nvSpPr>
        <p:spPr>
          <a:xfrm>
            <a:off x="2026920" y="6466775"/>
            <a:ext cx="7360920" cy="313765"/>
          </a:xfrm>
          <a:prstGeom prst="rect">
            <a:avLst/>
          </a:prstGeom>
          <a:solidFill>
            <a:schemeClr val="bg1"/>
          </a:solidFill>
        </p:spPr>
        <p:txBody>
          <a:bodyPr wrap="square" rtlCol="0">
            <a:spAutoFit/>
          </a:bodyPr>
          <a:lstStyle/>
          <a:p>
            <a:r>
              <a:rPr lang="en-US" sz="1400" dirty="0"/>
              <a:t>Source: http://www.amazon.com/Scorecasting-Hidden-Influences-Behind-Sports/dp/0307591808</a:t>
            </a:r>
          </a:p>
        </p:txBody>
      </p:sp>
    </p:spTree>
    <p:extLst>
      <p:ext uri="{BB962C8B-B14F-4D97-AF65-F5344CB8AC3E}">
        <p14:creationId xmlns:p14="http://schemas.microsoft.com/office/powerpoint/2010/main" val="267525169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31903</TotalTime>
  <Words>7861</Words>
  <Application>Microsoft Office PowerPoint</Application>
  <PresentationFormat>Widescreen</PresentationFormat>
  <Paragraphs>516</Paragraphs>
  <Slides>44</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verdana</vt:lpstr>
      <vt:lpstr>Wingdings</vt:lpstr>
      <vt:lpstr>Retrospect</vt:lpstr>
      <vt:lpstr>  Sports Analytics for Team Operations Module 4</vt:lpstr>
      <vt:lpstr>THIS IS MODULE 4</vt:lpstr>
      <vt:lpstr>Team Operations  Overview for 5 Sports  Topic 4 </vt:lpstr>
      <vt:lpstr>Great Source of Information</vt:lpstr>
      <vt:lpstr>Team Operations – Analytic Areas What Do Most Teams Do?  What’s Cutting Edge?  </vt:lpstr>
      <vt:lpstr>Baseball  MONEYBALL!</vt:lpstr>
      <vt:lpstr>Pitch f/x Database - MLB Video Cameras</vt:lpstr>
      <vt:lpstr>Sample Query to Pitch F/x: find curve balls thrown in Dodgers Stadium in 2015</vt:lpstr>
      <vt:lpstr>Pitch f/x Database - MLB Video Cameras</vt:lpstr>
      <vt:lpstr>Research: Umpires and Strike Zones</vt:lpstr>
      <vt:lpstr>PowerPoint Presentation</vt:lpstr>
      <vt:lpstr>Basketball</vt:lpstr>
      <vt:lpstr>PowerPoint Presentation</vt:lpstr>
      <vt:lpstr>Sample Shot Visuals for An  Individual  </vt:lpstr>
      <vt:lpstr>New Focus – Team Dynamics </vt:lpstr>
      <vt:lpstr>Associated Research Paper </vt:lpstr>
      <vt:lpstr>New Calculation – EPV – Expected Point Value</vt:lpstr>
      <vt:lpstr>Play  Analytics </vt:lpstr>
      <vt:lpstr>Expected Point  Value</vt:lpstr>
      <vt:lpstr>PowerPoint Presentation</vt:lpstr>
      <vt:lpstr>Analytics Now Moving Down to the College Level </vt:lpstr>
      <vt:lpstr>Duke Basketball   Ryan Craig – leads Duke University Digital Media (web, social media)  </vt:lpstr>
      <vt:lpstr>Football</vt:lpstr>
      <vt:lpstr>Fans – What’s Coming</vt:lpstr>
      <vt:lpstr> NFL Football – What’s Happening</vt:lpstr>
      <vt:lpstr>NFL Football  Zebra: Data Capture -&gt; Insights -&gt; Analysis -&gt; Action </vt:lpstr>
      <vt:lpstr>MIT Research Paper, from Sloan Sports Analytics Conference, 2013</vt:lpstr>
      <vt:lpstr>Going for 3 Points – Which Factors Matter? Binomial Logistic Regression Model for All FGs in 2000-2011 Seasons</vt:lpstr>
      <vt:lpstr>Going for 3 – Does the Stadium Matter? </vt:lpstr>
      <vt:lpstr>Football – Pro Data for Fans </vt:lpstr>
      <vt:lpstr>Hockey </vt:lpstr>
      <vt:lpstr>Research – Hockey Analytics </vt:lpstr>
      <vt:lpstr>  Hockey  Recruiting</vt:lpstr>
      <vt:lpstr>Analytic for “Added Goal Value” (AGV)</vt:lpstr>
      <vt:lpstr>Added Goal Value – New Factors</vt:lpstr>
      <vt:lpstr>Better Visual: In-Game  Win  Probabilities  See app at  winprobs.rinkstats.com</vt:lpstr>
      <vt:lpstr>Soccer </vt:lpstr>
      <vt:lpstr>Visualizing Soccer Plays Disney Research  </vt:lpstr>
      <vt:lpstr>West Ham United FC</vt:lpstr>
      <vt:lpstr>West Ham United FC </vt:lpstr>
      <vt:lpstr>FC Bayern Munich – Michael Niemeyer (Notes from MIT SSAC15 Panel, Feb 2015)</vt:lpstr>
      <vt:lpstr>FC Bayern Munich Head of Analytics </vt:lpstr>
      <vt:lpstr>Soccer – Manchester City Fan Engagement</vt:lpstr>
      <vt:lpstr>Soccer – Manchester City Fan Engagement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Schrader</dc:creator>
  <cp:lastModifiedBy>Dr. Lawrence nderu</cp:lastModifiedBy>
  <cp:revision>396</cp:revision>
  <dcterms:created xsi:type="dcterms:W3CDTF">2014-10-27T19:47:42Z</dcterms:created>
  <dcterms:modified xsi:type="dcterms:W3CDTF">2018-10-17T10:26:52Z</dcterms:modified>
</cp:coreProperties>
</file>